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3.svg" ContentType="image/sv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4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6" r:id="rId21"/>
    <p:sldId id="274" r:id="rId22"/>
    <p:sldId id="275" r:id="rId23"/>
    <p:sldId id="276" r:id="rId24"/>
    <p:sldId id="284" r:id="rId25"/>
    <p:sldId id="277" r:id="rId26"/>
    <p:sldId id="278" r:id="rId27"/>
    <p:sldId id="279" r:id="rId28"/>
    <p:sldId id="287" r:id="rId29"/>
    <p:sldId id="280" r:id="rId30"/>
    <p:sldId id="281" r:id="rId31"/>
    <p:sldId id="282" r:id="rId32"/>
  </p:sldIdLst>
  <p:sldSz cx="12192000" cy="6858000"/>
  <p:notesSz cx="6858000" cy="9144000"/>
  <p:embeddedFontLst>
    <p:embeddedFont>
      <p:font typeface="나눔고딕" pitchFamily="2" charset="-127"/>
      <p:regular r:id="rId35"/>
      <p:bold r:id="rId36"/>
    </p:embeddedFont>
    <p:embeddedFont>
      <p:font typeface="나눔바른고딕OTF" panose="02020603020101020101" pitchFamily="18" charset="-127"/>
      <p:regular r:id="rId37"/>
      <p:bold r:id="rId38"/>
    </p:embeddedFont>
    <p:embeddedFont>
      <p:font typeface="나눔바른고딕OTF UltraLight" panose="00000300000000000000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이사만루체 OTF Light" panose="00000300000000000000" pitchFamily="50" charset="-127"/>
      <p:regular r:id="rId42"/>
    </p:embeddedFont>
    <p:embeddedFont>
      <p:font typeface="Poppins Light" panose="00000400000000000000" pitchFamily="2" charset="0"/>
      <p:regular r:id="rId43"/>
      <p:italic r:id="rId44"/>
    </p:embeddedFont>
    <p:embeddedFont>
      <p:font typeface="Poppins SemiBold" panose="00000700000000000000" pitchFamily="2" charset="0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8" autoAdjust="0"/>
    <p:restoredTop sz="88486" autoAdjust="0"/>
  </p:normalViewPr>
  <p:slideViewPr>
    <p:cSldViewPr snapToGrid="0">
      <p:cViewPr varScale="1">
        <p:scale>
          <a:sx n="98" d="100"/>
          <a:sy n="98" d="100"/>
        </p:scale>
        <p:origin x="750" y="7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7E3EF34-7656-4396-AEBE-2B554E5E93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5A49F08-9100-4AF5-BC0A-FC6A093BE3CC}" type="datetime1">
              <a:rPr lang="ko-KR" altLang="en-US"/>
              <a:pPr lvl="0">
                <a:defRPr/>
              </a:pPr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www.pptmon.com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7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7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4.png"/><Relationship Id="rId21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17.png"/><Relationship Id="rId25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6.png"/><Relationship Id="rId20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.png"/><Relationship Id="rId24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25.png"/><Relationship Id="rId23" Type="http://schemas.openxmlformats.org/officeDocument/2006/relationships/image" Target="../media/image13.png"/><Relationship Id="rId10" Type="http://schemas.openxmlformats.org/officeDocument/2006/relationships/image" Target="../media/image21.png"/><Relationship Id="rId19" Type="http://schemas.openxmlformats.org/officeDocument/2006/relationships/image" Target="../media/image27.png"/><Relationship Id="rId4" Type="http://schemas.openxmlformats.org/officeDocument/2006/relationships/image" Target="../media/image5.sv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래픽 18">
            <a:extLst>
              <a:ext uri="{FF2B5EF4-FFF2-40B4-BE49-F238E27FC236}">
                <a16:creationId xmlns:a16="http://schemas.microsoft.com/office/drawing/2014/main" id="{954CEF1B-DB45-447B-A836-F539F17A6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0229"/>
          <a:stretch/>
        </p:blipFill>
        <p:spPr>
          <a:xfrm>
            <a:off x="7642922" y="0"/>
            <a:ext cx="4549078" cy="3429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330D0CC-C585-4E1E-8C99-CDDF4A3E5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6"/>
          <a:stretch/>
        </p:blipFill>
        <p:spPr>
          <a:xfrm>
            <a:off x="6533200" y="1315671"/>
            <a:ext cx="5080029" cy="5542329"/>
          </a:xfrm>
          <a:prstGeom prst="rect">
            <a:avLst/>
          </a:prstGeom>
        </p:spPr>
      </p:pic>
      <p:pic>
        <p:nvPicPr>
          <p:cNvPr id="24" name="Graphic 3">
            <a:hlinkClick r:id="rId5"/>
            <a:extLst>
              <a:ext uri="{FF2B5EF4-FFF2-40B4-BE49-F238E27FC236}">
                <a16:creationId xmlns:a16="http://schemas.microsoft.com/office/drawing/2014/main" id="{DB2B8271-0E28-4B5F-B29E-37284AC62E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5" name="TextBox 24">
            <a:hlinkClick r:id="rId8"/>
            <a:extLst>
              <a:ext uri="{FF2B5EF4-FFF2-40B4-BE49-F238E27FC236}">
                <a16:creationId xmlns:a16="http://schemas.microsoft.com/office/drawing/2014/main" id="{346A5B39-3E3C-4934-A45E-3EF8D6C25AF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90AE7C97-E777-4897-A121-3729BDAF128F}"/>
              </a:ext>
            </a:extLst>
          </p:cNvPr>
          <p:cNvSpPr/>
          <p:nvPr userDrawn="1"/>
        </p:nvSpPr>
        <p:spPr>
          <a:xfrm>
            <a:off x="6024563" y="6400800"/>
            <a:ext cx="6167437" cy="457200"/>
          </a:xfrm>
          <a:custGeom>
            <a:avLst/>
            <a:gdLst>
              <a:gd name="connsiteX0" fmla="*/ 268514 w 6167437"/>
              <a:gd name="connsiteY0" fmla="*/ 0 h 457200"/>
              <a:gd name="connsiteX1" fmla="*/ 6167437 w 6167437"/>
              <a:gd name="connsiteY1" fmla="*/ 0 h 457200"/>
              <a:gd name="connsiteX2" fmla="*/ 6167437 w 6167437"/>
              <a:gd name="connsiteY2" fmla="*/ 457200 h 457200"/>
              <a:gd name="connsiteX3" fmla="*/ 0 w 6167437"/>
              <a:gd name="connsiteY3" fmla="*/ 457200 h 457200"/>
              <a:gd name="connsiteX4" fmla="*/ 0 w 6167437"/>
              <a:gd name="connsiteY4" fmla="*/ 268514 h 457200"/>
              <a:gd name="connsiteX5" fmla="*/ 268514 w 6167437"/>
              <a:gd name="connsiteY5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67437" h="457200">
                <a:moveTo>
                  <a:pt x="268514" y="0"/>
                </a:moveTo>
                <a:lnTo>
                  <a:pt x="6167437" y="0"/>
                </a:lnTo>
                <a:lnTo>
                  <a:pt x="6167437" y="457200"/>
                </a:lnTo>
                <a:lnTo>
                  <a:pt x="0" y="457200"/>
                </a:lnTo>
                <a:lnTo>
                  <a:pt x="0" y="268514"/>
                </a:lnTo>
                <a:cubicBezTo>
                  <a:pt x="0" y="120218"/>
                  <a:pt x="120218" y="0"/>
                  <a:pt x="268514" y="0"/>
                </a:cubicBezTo>
                <a:close/>
              </a:path>
            </a:pathLst>
          </a:custGeom>
          <a:solidFill>
            <a:srgbClr val="5375E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88B1D648-E34F-44FB-8874-8D06E60427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4329"/>
          <a:stretch/>
        </p:blipFill>
        <p:spPr>
          <a:xfrm>
            <a:off x="9545104" y="5101771"/>
            <a:ext cx="2646896" cy="1756229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E421CC9C-9D5F-49F8-AEA7-16285617BB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85125" y="815975"/>
            <a:ext cx="2454276" cy="5370289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F4CA13F-60AD-474B-A538-7BAC32C846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861"/>
          <a:stretch/>
        </p:blipFill>
        <p:spPr>
          <a:xfrm>
            <a:off x="-2" y="-1"/>
            <a:ext cx="3427423" cy="17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66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2DA21DD1-310D-420D-8326-FEFEF9AC07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46643"/>
          <a:stretch/>
        </p:blipFill>
        <p:spPr>
          <a:xfrm flipH="1">
            <a:off x="-1" y="-1"/>
            <a:ext cx="2996973" cy="168386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BB94CDDB-B850-4A4C-AB46-50FA2C674A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331"/>
          <a:stretch/>
        </p:blipFill>
        <p:spPr>
          <a:xfrm flipH="1">
            <a:off x="8952767" y="5174133"/>
            <a:ext cx="3239233" cy="1683867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E3B8F822-D3ED-4507-9EF4-651874161C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358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BF06FFBF-EA6E-49F6-8831-BA3B65F9AE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861"/>
          <a:stretch/>
        </p:blipFill>
        <p:spPr>
          <a:xfrm rot="10800000">
            <a:off x="8764577" y="5101771"/>
            <a:ext cx="3427423" cy="1756229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194CB27C-EFBD-41AD-9A07-FDF37D4469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0F2BB5D-7AA3-402C-B5B5-1E9C3713C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2331"/>
          <a:stretch/>
        </p:blipFill>
        <p:spPr>
          <a:xfrm rot="10800000" flipH="1">
            <a:off x="0" y="0"/>
            <a:ext cx="3239233" cy="16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6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956ED9-B4A6-4634-9C43-E9901FBB4FA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73" y="1572101"/>
            <a:ext cx="1789361" cy="28056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1B5B92E-F7BD-415A-89EF-443AD23D7C8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97" y="4588864"/>
            <a:ext cx="1486648" cy="17399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AE121B1-DDF0-49C5-BDE9-F8705B64901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92" y="4588864"/>
            <a:ext cx="1652905" cy="17399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C326ABA-73E5-4833-A6D9-6C0EF538CC6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4" y="72152"/>
            <a:ext cx="1656771" cy="1739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1BC8A0A-8815-4CF2-9C8D-72927AB0281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79" y="182520"/>
            <a:ext cx="1684237" cy="26316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BC5604F-6C72-4F19-828D-A62C4845F3B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896" y="2898130"/>
            <a:ext cx="1656771" cy="355022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160F1DE-A466-4F22-A49A-5E9FE507B97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86" y="1573732"/>
            <a:ext cx="1969953" cy="17399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E5C5798-FB7D-4A78-86A0-167DCB164DA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02" y="129135"/>
            <a:ext cx="1418985" cy="17399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E748575-C8A8-4770-9C19-C52B28DA6C9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44" y="3227743"/>
            <a:ext cx="2347944" cy="30984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0120601-CC5D-4E2C-9C14-340ACC8CDB8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33" y="5283589"/>
            <a:ext cx="1178609" cy="11647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826FFEF-7978-4DE7-A0C5-01CF98D388D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28" y="3643801"/>
            <a:ext cx="1024608" cy="10294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8242132-0A16-4305-9A54-95CF5B2AE5F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" y="5283589"/>
            <a:ext cx="1128518" cy="116476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8EEFEA9-130B-4789-953E-12622408ECE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04" y="4765196"/>
            <a:ext cx="812993" cy="1565011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74007B-4DC2-4D7F-B34C-ECCAF4ED4B11}"/>
              </a:ext>
            </a:extLst>
          </p:cNvPr>
          <p:cNvGrpSpPr/>
          <p:nvPr userDrawn="1"/>
        </p:nvGrpSpPr>
        <p:grpSpPr>
          <a:xfrm>
            <a:off x="449792" y="1944190"/>
            <a:ext cx="3051771" cy="2514814"/>
            <a:chOff x="87621" y="1886858"/>
            <a:chExt cx="3051771" cy="251481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E0EA035-6B47-4DFC-A0FC-9D20A97C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21" y="2053682"/>
              <a:ext cx="1626312" cy="214615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DF270CA-03BA-4ED9-8075-E0FF1169D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" y="2540612"/>
              <a:ext cx="1505497" cy="147891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CFFCED0-3F15-4886-AE91-281608DF4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0407" y="2216149"/>
              <a:ext cx="1418985" cy="216455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31B9441-0456-482B-8B34-EA2EDC636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35" y="2014027"/>
              <a:ext cx="478971" cy="477729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5EDCA99-D9E2-42F2-8580-E3D1FF706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7" y="4019527"/>
              <a:ext cx="383139" cy="38214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7576509-8B1E-4474-A84F-2EB02939A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585" y="2666779"/>
              <a:ext cx="219308" cy="218387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8A58B4A-B372-4A58-A20D-2E01D266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79" y="2004295"/>
              <a:ext cx="158853" cy="15818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8ECBE9-FB3E-4E92-9A36-FC101863C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093" y="3278886"/>
              <a:ext cx="219308" cy="218387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CA8E0A4-26D5-4E83-A61A-A8B5B6D75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04" y="2234703"/>
              <a:ext cx="219308" cy="21838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3EDEB5C-C7A7-45DE-8926-D09A673D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906" y="3859293"/>
              <a:ext cx="170297" cy="16958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271531E-4429-49F8-8469-AB5E461DA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9556" y="3858779"/>
              <a:ext cx="197513" cy="195193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F38863D-2FC0-4273-8BEE-0BAF91270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93" y="3331403"/>
              <a:ext cx="197513" cy="195193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12BB11F-45D2-4CD9-A508-1911FF80F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240" y="2209390"/>
              <a:ext cx="197513" cy="19519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A71957F-7664-4DF9-8DEF-3DB51ABE5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42" y="3688550"/>
              <a:ext cx="266568" cy="26782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703142C-CA0E-483C-A4F1-55BF8D39E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320" y="1886858"/>
              <a:ext cx="266568" cy="26782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E2E6424-81C7-4E98-AD0C-AED56F31BD2A}"/>
              </a:ext>
            </a:extLst>
          </p:cNvPr>
          <p:cNvGrpSpPr/>
          <p:nvPr userDrawn="1"/>
        </p:nvGrpSpPr>
        <p:grpSpPr>
          <a:xfrm>
            <a:off x="9551132" y="182520"/>
            <a:ext cx="2429302" cy="2058964"/>
            <a:chOff x="1106075" y="2157392"/>
            <a:chExt cx="2429302" cy="2058964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3CE3BAF-FC72-4479-B366-53868522E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960" y="2252892"/>
              <a:ext cx="1744425" cy="17399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2335CDD-92DC-4E60-A685-7FBB5F226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169" y="2349485"/>
              <a:ext cx="183710" cy="18293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EA2841A-6A48-40BD-B695-CA9804137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259" y="2157392"/>
              <a:ext cx="413414" cy="41167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7B40F50-E282-4100-9D51-4444C7B3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537" y="2973957"/>
              <a:ext cx="237840" cy="23684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CCA6BEC-3772-464F-930A-D0675A99D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075" y="3310579"/>
              <a:ext cx="176312" cy="17557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55A9841-685D-42FE-92C5-17D6F1FB2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830" y="3979515"/>
              <a:ext cx="237840" cy="236841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D847C67-3233-49C3-862F-1CD7F8E95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647" y="3722030"/>
              <a:ext cx="413414" cy="411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62AC0D7-9EA6-402F-AB8B-736EC7468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C587CF68-4616-4BDB-B2BF-2FF7DA3ECFE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0D91441-BD48-492C-98DA-8B78DBE582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37208"/>
          <a:stretch/>
        </p:blipFill>
        <p:spPr>
          <a:xfrm>
            <a:off x="10516137" y="0"/>
            <a:ext cx="1675863" cy="8001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0062DA19-9DC7-4C81-9A5B-4816F1F29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2331"/>
          <a:stretch/>
        </p:blipFill>
        <p:spPr>
          <a:xfrm>
            <a:off x="0" y="6057900"/>
            <a:ext cx="1539142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82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206C17E-2242-4161-BBBE-BAAEDEA99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4329"/>
          <a:stretch/>
        </p:blipFill>
        <p:spPr>
          <a:xfrm>
            <a:off x="10507612" y="5740400"/>
            <a:ext cx="1684388" cy="11176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57791C64-682E-4B1F-BE9D-AD5C3C2233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0861"/>
          <a:stretch/>
        </p:blipFill>
        <p:spPr>
          <a:xfrm>
            <a:off x="-2" y="0"/>
            <a:ext cx="2181087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12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bg>
      <p:bgPr>
        <a:solidFill>
          <a:srgbClr val="537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2551F1DA-DF18-485F-B1D3-69BFAE6FD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0861"/>
          <a:stretch/>
        </p:blipFill>
        <p:spPr>
          <a:xfrm flipH="1" flipV="1">
            <a:off x="8665028" y="5050762"/>
            <a:ext cx="3526971" cy="18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39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11ABA046-C90A-42EE-8959-5F4301824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7208"/>
          <a:stretch/>
        </p:blipFill>
        <p:spPr>
          <a:xfrm>
            <a:off x="9030281" y="0"/>
            <a:ext cx="3161719" cy="1509486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96550D45-7854-4C70-AE25-5DF93BCEE9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81060" y="1228437"/>
            <a:ext cx="4416786" cy="4416786"/>
          </a:xfrm>
          <a:prstGeom prst="roundRect">
            <a:avLst>
              <a:gd name="adj" fmla="val 758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642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35EAF61A-1AF6-4332-BE1C-E479FB64EB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4329"/>
          <a:stretch/>
        </p:blipFill>
        <p:spPr>
          <a:xfrm>
            <a:off x="9545104" y="5101771"/>
            <a:ext cx="2646896" cy="175622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1AF3D6C-1CE6-4280-AC14-494952DBF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0861"/>
          <a:stretch/>
        </p:blipFill>
        <p:spPr>
          <a:xfrm>
            <a:off x="-2" y="-1"/>
            <a:ext cx="3427423" cy="17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01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9E783FF5-5ADF-4CA3-8BF3-1AB916205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36263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01EF3B02-A3F4-40D4-8C8D-9165F62F9B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74812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4590875B-CB56-4494-AE8C-FE51D90D54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3360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85628EC-D662-430F-84D5-E3BB9DAC8DD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51908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22E47508-F2C6-42BA-A7BB-FD4A74A09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4329"/>
          <a:stretch/>
        </p:blipFill>
        <p:spPr>
          <a:xfrm flipV="1">
            <a:off x="10507612" y="5740400"/>
            <a:ext cx="1684388" cy="1117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6D132B1-82BD-4F8A-9F95-2074EB76B7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0861"/>
          <a:stretch/>
        </p:blipFill>
        <p:spPr>
          <a:xfrm flipV="1">
            <a:off x="-2" y="5740400"/>
            <a:ext cx="2181087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61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74F3D33C-DBB4-41B5-9387-119C51B60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7208"/>
          <a:stretch/>
        </p:blipFill>
        <p:spPr>
          <a:xfrm>
            <a:off x="10516137" y="0"/>
            <a:ext cx="1675863" cy="8001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6DE01A14-9E56-446F-8CEE-E1BE662BD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331"/>
          <a:stretch/>
        </p:blipFill>
        <p:spPr>
          <a:xfrm>
            <a:off x="0" y="6057900"/>
            <a:ext cx="1539142" cy="800100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BD7D4-595A-4872-922E-4D1A50D7F30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05" y="392367"/>
            <a:ext cx="4602190" cy="6073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44320A-C280-47D5-B365-06FA98C0C8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/>
          <a:stretch/>
        </p:blipFill>
        <p:spPr>
          <a:xfrm>
            <a:off x="-1" y="2200834"/>
            <a:ext cx="4064275" cy="41850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8F96A2-052F-4D81-93A8-730293D1A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0"/>
          <a:stretch/>
        </p:blipFill>
        <p:spPr>
          <a:xfrm>
            <a:off x="8285731" y="696853"/>
            <a:ext cx="3906269" cy="6125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292A01-9226-43FC-9439-F20C3FC972A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64" y="250449"/>
            <a:ext cx="1355408" cy="13518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D32485-9E9D-4B49-AFD4-C18545CE7E2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29" y="5168306"/>
            <a:ext cx="1084219" cy="10814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825F56-6125-4E29-8481-2C34C1C5460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004" y="1188892"/>
            <a:ext cx="620605" cy="617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839347-B14E-4681-86F9-B883EC7D07B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04" y="1160473"/>
            <a:ext cx="449527" cy="4476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6C9359-074F-4E02-8569-A17728C1C3B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66" y="5468098"/>
            <a:ext cx="620605" cy="617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FF740A-198D-4D3A-8DA0-E081F955F8C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33" y="562824"/>
            <a:ext cx="620605" cy="6179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AEE3FE-BBEA-424F-950B-8D50911848B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68" y="5769823"/>
            <a:ext cx="481912" cy="4798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9F968C-17C1-4F3D-86A2-9785CC89268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" y="2121116"/>
            <a:ext cx="558929" cy="5523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42F156-BE80-4586-B3CE-6EB06991C1D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766" y="662704"/>
            <a:ext cx="558929" cy="5523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1F7D25-B94C-46EB-8D14-6529B6707DA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20" y="744237"/>
            <a:ext cx="558929" cy="5523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B7DA22-B3F2-4787-8369-E991FBBDBEF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928" y="4587676"/>
            <a:ext cx="754343" cy="757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8E8606-1E7C-40B6-B2DC-16AF78ACC81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345" y="427597"/>
            <a:ext cx="754343" cy="7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BF29F50A-01AE-4660-9F8E-A4326CD424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624449"/>
            <a:ext cx="2342426" cy="4301530"/>
          </a:xfrm>
          <a:prstGeom prst="roundRect">
            <a:avLst>
              <a:gd name="adj" fmla="val 50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18A33B4E-2EE6-4E15-BD2A-7A8FF4D045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46656" y="914400"/>
            <a:ext cx="2342426" cy="4301530"/>
          </a:xfrm>
          <a:prstGeom prst="roundRect">
            <a:avLst>
              <a:gd name="adj" fmla="val 50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52C17B92-63F8-4483-BE42-3C684386C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32704" r="54329"/>
          <a:stretch/>
        </p:blipFill>
        <p:spPr>
          <a:xfrm flipH="1" flipV="1">
            <a:off x="-1" y="-2"/>
            <a:ext cx="2275418" cy="1016001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C34B62B-E483-4878-BAFF-7EA88CD52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0861"/>
          <a:stretch/>
        </p:blipFill>
        <p:spPr>
          <a:xfrm flipH="1" flipV="1">
            <a:off x="9245598" y="5348249"/>
            <a:ext cx="2946402" cy="15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0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87" r:id="rId13"/>
    <p:sldLayoutId id="214748366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://165.229.187.226/main.p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165.229.187.226/Hospital/Y_main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65.229.187.226/Hospital/Y_main.php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165.229.187.226/Government/G_Hospital.php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165.229.187.226/Hospital/D_insert.php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165.229.187.226/Hospital/D_insert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://165.229.187.226/Hospital/D_Patient.ph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://165.229.187.226/Hospital/D_Patient.ph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165.229.187.226/Hospital/D_delete.php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localhost/main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9CDCCDC-01FE-4A50-B2A2-FEE25CFB4160}"/>
              </a:ext>
            </a:extLst>
          </p:cNvPr>
          <p:cNvSpPr/>
          <p:nvPr/>
        </p:nvSpPr>
        <p:spPr>
          <a:xfrm>
            <a:off x="-136187" y="3398877"/>
            <a:ext cx="2564756" cy="3660235"/>
          </a:xfrm>
          <a:prstGeom prst="roundRect">
            <a:avLst/>
          </a:prstGeom>
          <a:solidFill>
            <a:srgbClr val="5375E0">
              <a:alpha val="26000"/>
            </a:srgb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378" y="373771"/>
            <a:ext cx="5648780" cy="1919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rgbClr val="393886"/>
                </a:solidFill>
                <a:latin typeface="+mj-lt"/>
                <a:ea typeface="+mn-ea"/>
                <a:cs typeface="Arial"/>
              </a:rPr>
              <a:t>Comprehensive Management System for COVID-19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173" y="3459122"/>
            <a:ext cx="3882774" cy="3381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solidFill>
                  <a:srgbClr val="0B0202"/>
                </a:solidFill>
                <a:cs typeface="Arial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21720963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21721023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21720965</a:t>
            </a:r>
            <a:endParaRPr lang="ko-KR" altLang="en-US" sz="1600" dirty="0">
              <a:solidFill>
                <a:schemeClr val="tx1"/>
              </a:solidFill>
              <a:ea typeface="나눔바른고딕OTF" panose="0202060302010102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21912218</a:t>
            </a:r>
            <a:endParaRPr lang="ko-KR" altLang="en-US" sz="1600" dirty="0">
              <a:solidFill>
                <a:schemeClr val="tx1"/>
              </a:solidFill>
              <a:ea typeface="나눔바른고딕OTF" panose="0202060302010102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21720921</a:t>
            </a:r>
            <a:endParaRPr lang="ko-KR" altLang="en-US" sz="1600" dirty="0">
              <a:solidFill>
                <a:schemeClr val="tx1"/>
              </a:solidFill>
              <a:ea typeface="나눔바른고딕OTF" panose="0202060302010102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21812162</a:t>
            </a:r>
            <a:endParaRPr lang="ko-KR" altLang="en-US" sz="1600" dirty="0">
              <a:solidFill>
                <a:schemeClr val="tx1"/>
              </a:solidFill>
              <a:ea typeface="나눔바른고딕OTF" panose="0202060302010102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21721007</a:t>
            </a:r>
            <a:endParaRPr lang="ko-KR" altLang="en-US" sz="1600" dirty="0">
              <a:solidFill>
                <a:schemeClr val="tx1"/>
              </a:solidFill>
              <a:ea typeface="나눔바른고딕OTF" panose="0202060302010102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21720957</a:t>
            </a:r>
            <a:endParaRPr lang="ko-KR" altLang="en-US" sz="1600" dirty="0">
              <a:solidFill>
                <a:schemeClr val="tx1"/>
              </a:solidFill>
              <a:ea typeface="나눔바른고딕OTF" panose="0202060302010102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21812156</a:t>
            </a:r>
            <a:endParaRPr lang="ko-KR" altLang="en-US" sz="1600" dirty="0">
              <a:solidFill>
                <a:schemeClr val="tx1"/>
              </a:solidFill>
              <a:ea typeface="나눔바른고딕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06381-98B6-473E-AA21-76DF6811F3F4}"/>
              </a:ext>
            </a:extLst>
          </p:cNvPr>
          <p:cNvSpPr txBox="1"/>
          <p:nvPr/>
        </p:nvSpPr>
        <p:spPr>
          <a:xfrm>
            <a:off x="1326119" y="3459122"/>
            <a:ext cx="6094378" cy="4254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권지윤</a:t>
            </a:r>
            <a:endParaRPr lang="en-US" altLang="ko-KR" sz="16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김륜형</a:t>
            </a:r>
            <a:endParaRPr lang="en-US" altLang="ko-KR" sz="16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배승호</a:t>
            </a:r>
            <a:endParaRPr lang="en-US" altLang="ko-KR" sz="16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송수진</a:t>
            </a:r>
            <a:endParaRPr lang="en-US" altLang="ko-KR" sz="16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여인혜</a:t>
            </a:r>
            <a:endParaRPr lang="ko-KR" altLang="en-US" sz="16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오현지</a:t>
            </a:r>
            <a:endParaRPr lang="en-US" altLang="ko-KR" sz="16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이상훈</a:t>
            </a:r>
            <a:endParaRPr lang="en-US" altLang="ko-KR" sz="16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이순재</a:t>
            </a:r>
            <a:endParaRPr lang="en-US" altLang="ko-KR" sz="16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최유빈</a:t>
            </a:r>
            <a:endParaRPr lang="en-US" altLang="ko-KR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79229"/>
              </p:ext>
            </p:extLst>
          </p:nvPr>
        </p:nvGraphicFramePr>
        <p:xfrm>
          <a:off x="100480" y="1593501"/>
          <a:ext cx="8667660" cy="575961"/>
        </p:xfrm>
        <a:graphic>
          <a:graphicData uri="http://schemas.openxmlformats.org/drawingml/2006/table">
            <a:tbl>
              <a:tblPr firstRow="1" bandRow="1"/>
              <a:tblGrid>
                <a:gridCol w="1817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9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98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61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1" i="0" u="sng" strike="noStrike" dirty="0" err="1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Vaccine_name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latin typeface="+mj-lt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Having_amount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Receive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_amount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Order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d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_amount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F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uture_plan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118063"/>
              </p:ext>
            </p:extLst>
          </p:nvPr>
        </p:nvGraphicFramePr>
        <p:xfrm>
          <a:off x="85527" y="3208657"/>
          <a:ext cx="10389231" cy="573126"/>
        </p:xfrm>
        <a:graphic>
          <a:graphicData uri="http://schemas.openxmlformats.org/drawingml/2006/table">
            <a:tbl>
              <a:tblPr firstRow="1" bandRow="1"/>
              <a:tblGrid>
                <a:gridCol w="1728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0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01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01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3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함초롬바탕"/>
                          <a:cs typeface="함초롬바탕"/>
                        </a:rPr>
                        <a:t>Pharmacist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함초롬바탕"/>
                          <a:cs typeface="함초롬바탕"/>
                        </a:rPr>
                        <a:t>Vaccine_name</a:t>
                      </a:r>
                      <a:endParaRPr kumimoji="0" lang="en-US" altLang="ko-KR" sz="14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Now_having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T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oday_using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T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oday_add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Estimated_need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64636"/>
              </p:ext>
            </p:extLst>
          </p:nvPr>
        </p:nvGraphicFramePr>
        <p:xfrm>
          <a:off x="100480" y="4748139"/>
          <a:ext cx="11189970" cy="573126"/>
        </p:xfrm>
        <a:graphic>
          <a:graphicData uri="http://schemas.openxmlformats.org/drawingml/2006/table">
            <a:tbl>
              <a:tblPr firstRow="1" bandRow="1"/>
              <a:tblGrid>
                <a:gridCol w="1450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1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77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36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46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3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함초롬바탕"/>
                          <a:cs typeface="함초롬바탕"/>
                        </a:rPr>
                        <a:t>Pharmacist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First_Shot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Percentage_of_First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Second_Shot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Percentage_of_Second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Booster_Shot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Percentage_of_Booster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85527" y="1030110"/>
            <a:ext cx="6096000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C</a:t>
            </a:r>
            <a:r>
              <a:rPr lang="EN-US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ompany</a:t>
            </a:r>
            <a:r>
              <a:rPr lang="en-US" altLang="ko-KR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_having</a:t>
            </a:r>
            <a:r>
              <a:rPr lang="EN-US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_quantity</a:t>
            </a:r>
            <a:endParaRPr lang="EN-US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480" y="2490172"/>
            <a:ext cx="6096000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Goverment_</a:t>
            </a:r>
            <a:r>
              <a:rPr lang="EN-US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vaccine_quantity</a:t>
            </a:r>
            <a:endParaRPr lang="EN-US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7A83C0-56F0-4FFA-BEB8-E39EAEA09664}"/>
              </a:ext>
            </a:extLst>
          </p:cNvPr>
          <p:cNvGrpSpPr/>
          <p:nvPr/>
        </p:nvGrpSpPr>
        <p:grpSpPr>
          <a:xfrm>
            <a:off x="85527" y="1604554"/>
            <a:ext cx="3604277" cy="2150335"/>
            <a:chOff x="85527" y="1604554"/>
            <a:chExt cx="3604277" cy="2150335"/>
          </a:xfrm>
        </p:grpSpPr>
        <p:cxnSp>
          <p:nvCxnSpPr>
            <p:cNvPr id="26" name="연결선: 꺾임 25"/>
            <p:cNvCxnSpPr>
              <a:cxnSpLocks/>
              <a:stCxn id="28" idx="2"/>
              <a:endCxn id="30" idx="0"/>
            </p:cNvCxnSpPr>
            <p:nvPr/>
          </p:nvCxnSpPr>
          <p:spPr>
            <a:xfrm rot="16200000" flipH="1">
              <a:off x="1367524" y="1803924"/>
              <a:ext cx="1020521" cy="1751595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EF4D4D">
                  <a:alpha val="100000"/>
                </a:srgbClr>
              </a:solidFill>
              <a:prstDash val="solid"/>
              <a:round/>
              <a:tailEnd type="arrow"/>
            </a:ln>
          </p:spPr>
        </p:cxnSp>
        <p:sp>
          <p:nvSpPr>
            <p:cNvPr id="28" name="직사각형 27"/>
            <p:cNvSpPr/>
            <p:nvPr/>
          </p:nvSpPr>
          <p:spPr>
            <a:xfrm>
              <a:off x="85527" y="1604554"/>
              <a:ext cx="1832920" cy="564908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817360" y="3189983"/>
              <a:ext cx="1872444" cy="564906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CDCC2F0-38A8-496D-9D0F-8F2A99AA1071}"/>
              </a:ext>
            </a:extLst>
          </p:cNvPr>
          <p:cNvGrpSpPr/>
          <p:nvPr/>
        </p:nvGrpSpPr>
        <p:grpSpPr>
          <a:xfrm>
            <a:off x="85527" y="3189981"/>
            <a:ext cx="1719213" cy="2131282"/>
            <a:chOff x="85527" y="3189981"/>
            <a:chExt cx="1719213" cy="2131282"/>
          </a:xfrm>
        </p:grpSpPr>
        <p:cxnSp>
          <p:nvCxnSpPr>
            <p:cNvPr id="33" name="직선 화살표 연결선 32"/>
            <p:cNvCxnSpPr>
              <a:cxnSpLocks/>
            </p:cNvCxnSpPr>
            <p:nvPr/>
          </p:nvCxnSpPr>
          <p:spPr>
            <a:xfrm>
              <a:off x="875814" y="3781783"/>
              <a:ext cx="0" cy="966354"/>
            </a:xfrm>
            <a:prstGeom prst="straightConnector1">
              <a:avLst/>
            </a:prstGeom>
            <a:ln w="38100">
              <a:solidFill>
                <a:srgbClr val="EF4D4D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100480" y="3189981"/>
              <a:ext cx="1704260" cy="564905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5527" y="4748137"/>
              <a:ext cx="1483297" cy="573126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5527" y="4119298"/>
            <a:ext cx="6096000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Goverment_</a:t>
            </a:r>
            <a:r>
              <a:rPr lang="EN-US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vaccination_status_ratio</a:t>
            </a:r>
            <a:endParaRPr lang="EN-US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CB9E39-45E6-4403-8F59-9C4CCDB3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48" y="0"/>
            <a:ext cx="8891904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946604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tretch>
            <a:fillRect/>
          </a:stretch>
        </p:blipFill>
        <p:spPr>
          <a:xfrm>
            <a:off x="1650048" y="0"/>
            <a:ext cx="8891904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25186" y="161242"/>
            <a:ext cx="124423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dirty="0">
                <a:solidFill>
                  <a:srgbClr val="5375E0"/>
                </a:solidFill>
                <a:latin typeface="+mj-lt"/>
                <a:ea typeface="+mn-ea"/>
                <a:cs typeface="Arial"/>
              </a:rPr>
              <a:t>ER Diagram</a:t>
            </a:r>
            <a:endParaRPr lang="ko-KR" altLang="en-US" sz="3000" dirty="0">
              <a:solidFill>
                <a:srgbClr val="5375E0"/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40175" y="775193"/>
            <a:ext cx="8455858" cy="577133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rot="5400000">
            <a:off x="8139660" y="3938226"/>
            <a:ext cx="2926478" cy="977103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56734" y="5045229"/>
            <a:ext cx="3734718" cy="84478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32887" y="5045229"/>
            <a:ext cx="4333037" cy="84478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 rot="19408222">
            <a:off x="5946244" y="3759709"/>
            <a:ext cx="4541062" cy="126918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56734" y="2963539"/>
            <a:ext cx="3734718" cy="73813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3E4D2-45D4-408D-9FBA-0D92C56D4836}"/>
              </a:ext>
            </a:extLst>
          </p:cNvPr>
          <p:cNvSpPr/>
          <p:nvPr/>
        </p:nvSpPr>
        <p:spPr>
          <a:xfrm>
            <a:off x="7490460" y="3169920"/>
            <a:ext cx="292100" cy="1574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C86D7D-500D-442F-BD32-5AC031966D89}"/>
              </a:ext>
            </a:extLst>
          </p:cNvPr>
          <p:cNvSpPr/>
          <p:nvPr/>
        </p:nvSpPr>
        <p:spPr>
          <a:xfrm>
            <a:off x="8709447" y="3169920"/>
            <a:ext cx="292100" cy="1574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D66D39-9714-4A23-AD30-F9AEA8259F30}"/>
              </a:ext>
            </a:extLst>
          </p:cNvPr>
          <p:cNvSpPr/>
          <p:nvPr/>
        </p:nvSpPr>
        <p:spPr>
          <a:xfrm>
            <a:off x="8617665" y="3810868"/>
            <a:ext cx="292100" cy="1574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6EFE2E-7C4F-4890-AF45-DA75404C0D77}"/>
              </a:ext>
            </a:extLst>
          </p:cNvPr>
          <p:cNvSpPr/>
          <p:nvPr/>
        </p:nvSpPr>
        <p:spPr>
          <a:xfrm>
            <a:off x="7246348" y="4768950"/>
            <a:ext cx="292100" cy="1574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013258-33D8-40C2-AF06-7AEF7EAB04EC}"/>
              </a:ext>
            </a:extLst>
          </p:cNvPr>
          <p:cNvSpPr/>
          <p:nvPr/>
        </p:nvSpPr>
        <p:spPr>
          <a:xfrm>
            <a:off x="9644365" y="3896026"/>
            <a:ext cx="292100" cy="1574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B40094-D1AE-4A99-B14C-BE9A483BBD7C}"/>
              </a:ext>
            </a:extLst>
          </p:cNvPr>
          <p:cNvSpPr/>
          <p:nvPr/>
        </p:nvSpPr>
        <p:spPr>
          <a:xfrm>
            <a:off x="9575341" y="4962747"/>
            <a:ext cx="292100" cy="1574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56E1F7-CC79-47BD-931F-52F392B3027F}"/>
              </a:ext>
            </a:extLst>
          </p:cNvPr>
          <p:cNvSpPr/>
          <p:nvPr/>
        </p:nvSpPr>
        <p:spPr>
          <a:xfrm>
            <a:off x="8709796" y="5351656"/>
            <a:ext cx="292100" cy="1574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19E5B-85F2-47EF-8740-BD0166E1F66C}"/>
              </a:ext>
            </a:extLst>
          </p:cNvPr>
          <p:cNvSpPr/>
          <p:nvPr/>
        </p:nvSpPr>
        <p:spPr>
          <a:xfrm>
            <a:off x="7429500" y="5344946"/>
            <a:ext cx="292100" cy="1574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1F987F-E557-4E8D-B3EB-5C78568803D4}"/>
              </a:ext>
            </a:extLst>
          </p:cNvPr>
          <p:cNvSpPr/>
          <p:nvPr/>
        </p:nvSpPr>
        <p:spPr>
          <a:xfrm>
            <a:off x="5991511" y="5277273"/>
            <a:ext cx="292100" cy="1574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7ED8EA-11CE-43DE-A4DF-1B8D9F2E4DA4}"/>
              </a:ext>
            </a:extLst>
          </p:cNvPr>
          <p:cNvSpPr/>
          <p:nvPr/>
        </p:nvSpPr>
        <p:spPr>
          <a:xfrm>
            <a:off x="4514378" y="5281446"/>
            <a:ext cx="292100" cy="1574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B3CE3F-C54C-41D1-A1AC-6E4A76C41D97}"/>
              </a:ext>
            </a:extLst>
          </p:cNvPr>
          <p:cNvSpPr/>
          <p:nvPr/>
        </p:nvSpPr>
        <p:spPr>
          <a:xfrm>
            <a:off x="7976029" y="5339833"/>
            <a:ext cx="526431" cy="289551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5F5A26-6AF9-446D-ACC3-F4B67851F2E1}"/>
              </a:ext>
            </a:extLst>
          </p:cNvPr>
          <p:cNvSpPr txBox="1"/>
          <p:nvPr/>
        </p:nvSpPr>
        <p:spPr>
          <a:xfrm>
            <a:off x="7887298" y="5367175"/>
            <a:ext cx="731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Request</a:t>
            </a:r>
            <a:endParaRPr lang="ko-KR" altLang="en-US" sz="10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6" grpId="0" animBg="1"/>
      <p:bldP spid="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tretch>
            <a:fillRect/>
          </a:stretch>
        </p:blipFill>
        <p:spPr>
          <a:xfrm>
            <a:off x="1650048" y="0"/>
            <a:ext cx="8891904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25186" y="161242"/>
            <a:ext cx="124423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5375E0"/>
                </a:solidFill>
                <a:latin typeface="+mj-lt"/>
                <a:ea typeface="+mn-ea"/>
                <a:cs typeface="Arial"/>
              </a:rPr>
              <a:t>ER Diagram</a:t>
            </a:r>
            <a:endParaRPr lang="ko-KR" altLang="en-US" sz="3000">
              <a:solidFill>
                <a:srgbClr val="5375E0"/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2856" y="1449596"/>
            <a:ext cx="11066287" cy="39588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2855" y="1546721"/>
            <a:ext cx="4772819" cy="73813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1790" y="1546506"/>
            <a:ext cx="5183129" cy="73813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/>
          <p:cNvSpPr/>
          <p:nvPr/>
        </p:nvSpPr>
        <p:spPr>
          <a:xfrm rot="16200000">
            <a:off x="2959788" y="2718627"/>
            <a:ext cx="3527697" cy="1183883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 rot="2315846">
            <a:off x="-33904" y="2703864"/>
            <a:ext cx="5998157" cy="1316433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C28E48-2C47-40BE-A4F1-70F12131C663}"/>
              </a:ext>
            </a:extLst>
          </p:cNvPr>
          <p:cNvSpPr/>
          <p:nvPr/>
        </p:nvSpPr>
        <p:spPr>
          <a:xfrm>
            <a:off x="3621130" y="1718310"/>
            <a:ext cx="367879" cy="16763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27F40A-CB16-444B-91C6-264080CE7CA1}"/>
              </a:ext>
            </a:extLst>
          </p:cNvPr>
          <p:cNvSpPr/>
          <p:nvPr/>
        </p:nvSpPr>
        <p:spPr>
          <a:xfrm>
            <a:off x="1914250" y="1718723"/>
            <a:ext cx="367879" cy="16763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26F664-01A3-4219-93F6-49A705945ADA}"/>
              </a:ext>
            </a:extLst>
          </p:cNvPr>
          <p:cNvSpPr/>
          <p:nvPr/>
        </p:nvSpPr>
        <p:spPr>
          <a:xfrm>
            <a:off x="5543871" y="1680347"/>
            <a:ext cx="367879" cy="16763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BC6F9-14BC-4FBF-BE5F-787B012DD699}"/>
              </a:ext>
            </a:extLst>
          </p:cNvPr>
          <p:cNvSpPr/>
          <p:nvPr/>
        </p:nvSpPr>
        <p:spPr>
          <a:xfrm>
            <a:off x="7356775" y="1680347"/>
            <a:ext cx="367879" cy="16763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2D33BD-72EA-49FE-9B34-BA8DDE24E9EC}"/>
              </a:ext>
            </a:extLst>
          </p:cNvPr>
          <p:cNvSpPr/>
          <p:nvPr/>
        </p:nvSpPr>
        <p:spPr>
          <a:xfrm>
            <a:off x="4785238" y="2466080"/>
            <a:ext cx="367879" cy="19711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92B583-E45E-47E2-9858-F2C4DFEF82C5}"/>
              </a:ext>
            </a:extLst>
          </p:cNvPr>
          <p:cNvSpPr/>
          <p:nvPr/>
        </p:nvSpPr>
        <p:spPr>
          <a:xfrm>
            <a:off x="4785237" y="3871970"/>
            <a:ext cx="367879" cy="19711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D3596F-9CBB-40BD-B8AC-A3DC444ABE5F}"/>
              </a:ext>
            </a:extLst>
          </p:cNvPr>
          <p:cNvSpPr/>
          <p:nvPr/>
        </p:nvSpPr>
        <p:spPr>
          <a:xfrm>
            <a:off x="1630059" y="2751087"/>
            <a:ext cx="367879" cy="19711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326AD6-AA62-495C-BC95-184E967A0566}"/>
              </a:ext>
            </a:extLst>
          </p:cNvPr>
          <p:cNvSpPr/>
          <p:nvPr/>
        </p:nvSpPr>
        <p:spPr>
          <a:xfrm>
            <a:off x="3537361" y="3989575"/>
            <a:ext cx="367879" cy="19711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594E09A-24CF-4405-836A-B58845ED684D}"/>
              </a:ext>
            </a:extLst>
          </p:cNvPr>
          <p:cNvSpPr/>
          <p:nvPr/>
        </p:nvSpPr>
        <p:spPr>
          <a:xfrm>
            <a:off x="2600325" y="1718310"/>
            <a:ext cx="749946" cy="329565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D72C3-CB9E-4733-8937-373775374AF2}"/>
              </a:ext>
            </a:extLst>
          </p:cNvPr>
          <p:cNvSpPr txBox="1"/>
          <p:nvPr/>
        </p:nvSpPr>
        <p:spPr>
          <a:xfrm>
            <a:off x="2690959" y="1746217"/>
            <a:ext cx="684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Have</a:t>
            </a:r>
            <a:endParaRPr lang="ko-KR" altLang="en-US" sz="1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21" grpId="0" animBg="1"/>
      <p:bldP spid="21" grpId="1" animBg="1"/>
      <p:bldP spid="10" grpId="0" animBg="1"/>
      <p:bldP spid="10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tretch>
            <a:fillRect/>
          </a:stretch>
        </p:blipFill>
        <p:spPr>
          <a:xfrm>
            <a:off x="1650048" y="0"/>
            <a:ext cx="8891904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25186" y="161242"/>
            <a:ext cx="124423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5375E0"/>
                </a:solidFill>
                <a:latin typeface="+mj-lt"/>
                <a:ea typeface="+mn-ea"/>
                <a:cs typeface="Arial"/>
              </a:rPr>
              <a:t>ER Diagram</a:t>
            </a:r>
            <a:endParaRPr lang="ko-KR" altLang="en-US" sz="3000">
              <a:solidFill>
                <a:srgbClr val="5375E0"/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79015" y="141069"/>
            <a:ext cx="4433967" cy="655568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879015" y="161242"/>
            <a:ext cx="4189811" cy="73813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 rot="5400000">
            <a:off x="2206022" y="1834235"/>
            <a:ext cx="4491144" cy="114516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 rot="18578914">
            <a:off x="3026031" y="1773865"/>
            <a:ext cx="5926927" cy="126738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 rot="5400000">
            <a:off x="3120802" y="4666674"/>
            <a:ext cx="2651186" cy="129623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 rot="2171596">
            <a:off x="3595830" y="4602437"/>
            <a:ext cx="5145832" cy="136227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98277" y="5868350"/>
            <a:ext cx="4433967" cy="80605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사각형 4"/>
          <p:cNvSpPr/>
          <p:nvPr/>
        </p:nvSpPr>
        <p:spPr>
          <a:xfrm>
            <a:off x="5058726" y="3125297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22" name="직사각형 4"/>
          <p:cNvSpPr/>
          <p:nvPr/>
        </p:nvSpPr>
        <p:spPr>
          <a:xfrm>
            <a:off x="6464485" y="1334597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23" name="직사각형 4"/>
          <p:cNvSpPr/>
          <p:nvPr/>
        </p:nvSpPr>
        <p:spPr>
          <a:xfrm>
            <a:off x="6467880" y="325057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24" name="직사각형 4"/>
          <p:cNvSpPr/>
          <p:nvPr/>
        </p:nvSpPr>
        <p:spPr>
          <a:xfrm>
            <a:off x="5018985" y="322757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25" name="직사각형 4"/>
          <p:cNvSpPr/>
          <p:nvPr/>
        </p:nvSpPr>
        <p:spPr>
          <a:xfrm>
            <a:off x="5363854" y="4563791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26" name="직사각형 4"/>
          <p:cNvSpPr/>
          <p:nvPr/>
        </p:nvSpPr>
        <p:spPr>
          <a:xfrm>
            <a:off x="7433079" y="5746205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27" name="직사각형 4"/>
          <p:cNvSpPr/>
          <p:nvPr/>
        </p:nvSpPr>
        <p:spPr>
          <a:xfrm>
            <a:off x="4475621" y="4678966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28" name="직사각형 4"/>
          <p:cNvSpPr/>
          <p:nvPr/>
        </p:nvSpPr>
        <p:spPr>
          <a:xfrm>
            <a:off x="4468942" y="5747628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29" name="직사각형 4"/>
          <p:cNvSpPr/>
          <p:nvPr/>
        </p:nvSpPr>
        <p:spPr>
          <a:xfrm>
            <a:off x="5101096" y="6019911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30" name="직사각형 4"/>
          <p:cNvSpPr/>
          <p:nvPr/>
        </p:nvSpPr>
        <p:spPr>
          <a:xfrm>
            <a:off x="6428684" y="6030860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31" name="직사각형 4"/>
          <p:cNvSpPr/>
          <p:nvPr/>
        </p:nvSpPr>
        <p:spPr>
          <a:xfrm>
            <a:off x="4459089" y="2908849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32" name="직사각형 4"/>
          <p:cNvSpPr/>
          <p:nvPr/>
        </p:nvSpPr>
        <p:spPr>
          <a:xfrm>
            <a:off x="4456790" y="1331422"/>
            <a:ext cx="361004" cy="192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B374EB-FB5A-4DF1-BF8B-90FB314A164C}"/>
              </a:ext>
            </a:extLst>
          </p:cNvPr>
          <p:cNvSpPr/>
          <p:nvPr/>
        </p:nvSpPr>
        <p:spPr>
          <a:xfrm>
            <a:off x="5645146" y="346874"/>
            <a:ext cx="526431" cy="289551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D2D87B-EB73-46C2-A62D-43BD8AE7E0DE}"/>
              </a:ext>
            </a:extLst>
          </p:cNvPr>
          <p:cNvSpPr txBox="1"/>
          <p:nvPr/>
        </p:nvSpPr>
        <p:spPr>
          <a:xfrm>
            <a:off x="5592608" y="372984"/>
            <a:ext cx="731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Request</a:t>
            </a:r>
            <a:endParaRPr lang="ko-KR" altLang="en-US" sz="10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2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2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2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2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2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3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3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3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3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5" animBg="1"/>
      <p:bldP spid="16" grpId="6" animBg="1"/>
      <p:bldP spid="16" grpId="10" animBg="1"/>
      <p:bldP spid="17" grpId="12" animBg="1"/>
      <p:bldP spid="17" grpId="17" animBg="1"/>
      <p:bldP spid="18" grpId="18" animBg="1"/>
      <p:bldP spid="18" grpId="23" animBg="1"/>
      <p:bldP spid="19" grpId="24" animBg="1"/>
      <p:bldP spid="19" grpId="29" animBg="1"/>
      <p:bldP spid="20" grpId="30" animBg="1"/>
      <p:bldP spid="20" grpId="33" animBg="1"/>
      <p:bldP spid="21" grpId="13" animBg="1"/>
      <p:bldP spid="21" grpId="15" animBg="1"/>
      <p:bldP spid="22" grpId="14" animBg="1"/>
      <p:bldP spid="22" grpId="16" animBg="1"/>
      <p:bldP spid="23" grpId="1" animBg="1"/>
      <p:bldP spid="23" grpId="3" animBg="1"/>
      <p:bldP spid="24" grpId="2" animBg="1"/>
      <p:bldP spid="24" grpId="4" animBg="1"/>
      <p:bldP spid="25" grpId="25" animBg="1"/>
      <p:bldP spid="25" grpId="27" animBg="1"/>
      <p:bldP spid="26" grpId="26" animBg="1"/>
      <p:bldP spid="26" grpId="28" animBg="1"/>
      <p:bldP spid="27" grpId="19" animBg="1"/>
      <p:bldP spid="27" grpId="21" animBg="1"/>
      <p:bldP spid="28" grpId="20" animBg="1"/>
      <p:bldP spid="28" grpId="22" animBg="1"/>
      <p:bldP spid="29" grpId="31" animBg="1"/>
      <p:bldP spid="29" grpId="34" animBg="1"/>
      <p:bldP spid="30" grpId="32" animBg="1"/>
      <p:bldP spid="30" grpId="35" animBg="1"/>
      <p:bldP spid="31" grpId="7" animBg="1"/>
      <p:bldP spid="31" grpId="9" animBg="1"/>
      <p:bldP spid="32" grpId="8" animBg="1"/>
      <p:bldP spid="32" grpId="1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381577" y="3021330"/>
            <a:ext cx="4450444" cy="8248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Website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210300" y="2707005"/>
            <a:ext cx="3492498" cy="14344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88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03.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9293300" y="4516642"/>
            <a:ext cx="2429302" cy="2058964"/>
            <a:chOff x="1106075" y="2157392"/>
            <a:chExt cx="2429302" cy="205896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74960" y="2252892"/>
              <a:ext cx="1744425" cy="17399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47169" y="2349485"/>
              <a:ext cx="183710" cy="18293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55259" y="2157392"/>
              <a:ext cx="413414" cy="41167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97537" y="2973957"/>
              <a:ext cx="237840" cy="236841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6075" y="3310579"/>
              <a:ext cx="176312" cy="175571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77830" y="3979515"/>
              <a:ext cx="237840" cy="23684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42647" y="3722030"/>
              <a:ext cx="413414" cy="41167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67508" y="-4134"/>
            <a:ext cx="6912680" cy="68379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lum/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3">
                    <hd:imgEffect xmlns:hd="http://schemas.haansoft.com/office/drawingml/8.0">
                      <hd:artEffectSharpenSoften amount="-57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969715" y="0"/>
            <a:ext cx="8252569" cy="68579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6602" y="0"/>
            <a:ext cx="9415960" cy="6870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B2166-E226-4016-A832-25EC0F57397F}"/>
              </a:ext>
            </a:extLst>
          </p:cNvPr>
          <p:cNvSpPr txBox="1"/>
          <p:nvPr/>
        </p:nvSpPr>
        <p:spPr>
          <a:xfrm>
            <a:off x="3829050" y="3215033"/>
            <a:ext cx="57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이사만루체 OTF Light" panose="00000300000000000000" pitchFamily="50" charset="-127"/>
                <a:ea typeface="이사만루체 OTF Light" panose="00000300000000000000" pitchFamily="50" charset="-127"/>
              </a:rPr>
              <a:t>N</a:t>
            </a:r>
            <a:endParaRPr lang="ko-KR" altLang="en-US" b="1" dirty="0">
              <a:solidFill>
                <a:srgbClr val="FF0000"/>
              </a:solidFill>
              <a:latin typeface="이사만루체 OTF Light" panose="00000300000000000000" pitchFamily="50" charset="-127"/>
              <a:ea typeface="이사만루체 OTF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76410-04A3-44BC-9812-129C549194BA}"/>
              </a:ext>
            </a:extLst>
          </p:cNvPr>
          <p:cNvSpPr txBox="1"/>
          <p:nvPr/>
        </p:nvSpPr>
        <p:spPr>
          <a:xfrm>
            <a:off x="2532670" y="3971210"/>
            <a:ext cx="57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이사만루체 OTF Light" panose="00000300000000000000" pitchFamily="50" charset="-127"/>
                <a:ea typeface="이사만루체 OTF Light" panose="00000300000000000000" pitchFamily="50" charset="-127"/>
              </a:rPr>
              <a:t>N</a:t>
            </a:r>
            <a:endParaRPr lang="ko-KR" altLang="en-US" b="1" dirty="0">
              <a:solidFill>
                <a:srgbClr val="FF0000"/>
              </a:solidFill>
              <a:latin typeface="이사만루체 OTF Light" panose="00000300000000000000" pitchFamily="50" charset="-127"/>
              <a:ea typeface="이사만루체 OTF Light" panose="00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F9B30-E7B0-4947-96AD-D0501EA8E37F}"/>
              </a:ext>
            </a:extLst>
          </p:cNvPr>
          <p:cNvSpPr txBox="1"/>
          <p:nvPr/>
        </p:nvSpPr>
        <p:spPr>
          <a:xfrm>
            <a:off x="5056795" y="3971210"/>
            <a:ext cx="57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이사만루체 OTF Light" panose="00000300000000000000" pitchFamily="50" charset="-127"/>
                <a:ea typeface="이사만루체 OTF Light" panose="00000300000000000000" pitchFamily="50" charset="-127"/>
              </a:rPr>
              <a:t>Y</a:t>
            </a:r>
            <a:endParaRPr lang="ko-KR" altLang="en-US" b="1" dirty="0">
              <a:solidFill>
                <a:schemeClr val="accent1"/>
              </a:solidFill>
              <a:latin typeface="이사만루체 OTF Light" panose="00000300000000000000" pitchFamily="50" charset="-127"/>
              <a:ea typeface="이사만루체 OTF 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3A5CD-25C4-422E-9FD0-628F5E712502}"/>
              </a:ext>
            </a:extLst>
          </p:cNvPr>
          <p:cNvSpPr txBox="1"/>
          <p:nvPr/>
        </p:nvSpPr>
        <p:spPr>
          <a:xfrm>
            <a:off x="9200170" y="4001987"/>
            <a:ext cx="57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이사만루체 OTF Light" panose="00000300000000000000" pitchFamily="50" charset="-127"/>
                <a:ea typeface="이사만루체 OTF Light" panose="00000300000000000000" pitchFamily="50" charset="-127"/>
              </a:rPr>
              <a:t>Y</a:t>
            </a:r>
            <a:endParaRPr lang="ko-KR" altLang="en-US" b="1" dirty="0">
              <a:solidFill>
                <a:schemeClr val="accent1"/>
              </a:solidFill>
              <a:latin typeface="이사만루체 OTF Light" panose="00000300000000000000" pitchFamily="50" charset="-127"/>
              <a:ea typeface="이사만루체 OTF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C632C-E87B-4A69-81E6-2B2F818DA714}"/>
              </a:ext>
            </a:extLst>
          </p:cNvPr>
          <p:cNvSpPr txBox="1"/>
          <p:nvPr/>
        </p:nvSpPr>
        <p:spPr>
          <a:xfrm>
            <a:off x="7847620" y="3225277"/>
            <a:ext cx="57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이사만루체 OTF Light" panose="00000300000000000000" pitchFamily="50" charset="-127"/>
                <a:ea typeface="이사만루체 OTF Light" panose="00000300000000000000" pitchFamily="50" charset="-127"/>
              </a:rPr>
              <a:t>Y</a:t>
            </a:r>
            <a:endParaRPr lang="ko-KR" altLang="en-US" b="1" dirty="0">
              <a:solidFill>
                <a:schemeClr val="accent1"/>
              </a:solidFill>
              <a:latin typeface="이사만루체 OTF Light" panose="00000300000000000000" pitchFamily="50" charset="-127"/>
              <a:ea typeface="이사만루체 OTF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6C03C-34EC-47B9-8777-647C11B401E3}"/>
              </a:ext>
            </a:extLst>
          </p:cNvPr>
          <p:cNvSpPr txBox="1"/>
          <p:nvPr/>
        </p:nvSpPr>
        <p:spPr>
          <a:xfrm>
            <a:off x="6763730" y="3968943"/>
            <a:ext cx="57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이사만루체 OTF Light" panose="00000300000000000000" pitchFamily="50" charset="-127"/>
                <a:ea typeface="이사만루체 OTF Light" panose="00000300000000000000" pitchFamily="50" charset="-127"/>
              </a:rPr>
              <a:t>N</a:t>
            </a:r>
            <a:endParaRPr lang="ko-KR" altLang="en-US" b="1" dirty="0">
              <a:solidFill>
                <a:srgbClr val="FF0000"/>
              </a:solidFill>
              <a:latin typeface="이사만루체 OTF Light" panose="00000300000000000000" pitchFamily="50" charset="-127"/>
              <a:ea typeface="이사만루체 OTF Light" panose="00000300000000000000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lum/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3">
                    <hd:imgEffect xmlns:hd="http://schemas.haansoft.com/office/drawingml/8.0">
                      <hd:artEffectSharpenSoften amount="-57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969715" y="0"/>
            <a:ext cx="8252569" cy="68579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2443" y="1011201"/>
            <a:ext cx="10827114" cy="483559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0" y="1761231"/>
            <a:ext cx="12192000" cy="2321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1"/>
          <p:cNvSpPr txBox="1"/>
          <p:nvPr/>
        </p:nvSpPr>
        <p:spPr>
          <a:xfrm>
            <a:off x="1" y="0"/>
            <a:ext cx="121183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5375E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</a:rPr>
              <a:t>MySQL Connect</a:t>
            </a:r>
          </a:p>
        </p:txBody>
      </p:sp>
      <p:pic>
        <p:nvPicPr>
          <p:cNvPr id="8" name="그림 6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68193" y="6302702"/>
            <a:ext cx="542858" cy="5428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815685" y="1289734"/>
            <a:ext cx="8178802" cy="63094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1">
                <a:latin typeface="Arial Black"/>
                <a:cs typeface="Arial"/>
              </a:defRPr>
            </a:lvl1pPr>
          </a:lstStyle>
          <a:p>
            <a:pPr algn="ctr">
              <a:defRPr/>
            </a:pPr>
            <a:r>
              <a:rPr lang="en-US" altLang="ko-KR" sz="3500" b="0" dirty="0">
                <a:solidFill>
                  <a:srgbClr val="5375E0"/>
                </a:solidFill>
                <a:latin typeface="+mj-lt"/>
                <a:ea typeface="+mn-ea"/>
                <a:cs typeface="+mn-cs"/>
              </a:rPr>
              <a:t>Contents</a:t>
            </a:r>
            <a:endParaRPr lang="ko-KR" altLang="en-US" sz="3500" b="0" dirty="0">
              <a:solidFill>
                <a:srgbClr val="5375E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49005" y="2441997"/>
            <a:ext cx="4753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latin typeface="+mj-lt"/>
                <a:ea typeface="+mn-ea"/>
                <a:cs typeface="+mn-cs"/>
              </a:rPr>
              <a:t>01. Summary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52376" y="2966140"/>
            <a:ext cx="308450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§"/>
              <a:defRPr/>
            </a:pPr>
            <a:r>
              <a:rPr lang="en-US" altLang="ko-KR" sz="1700" dirty="0"/>
              <a:t>SQL</a:t>
            </a:r>
            <a:endParaRPr lang="ko-KR" altLang="en-US" sz="1700" dirty="0"/>
          </a:p>
        </p:txBody>
      </p:sp>
      <p:sp>
        <p:nvSpPr>
          <p:cNvPr id="27" name="직사각형 26"/>
          <p:cNvSpPr/>
          <p:nvPr/>
        </p:nvSpPr>
        <p:spPr>
          <a:xfrm>
            <a:off x="6822176" y="2441997"/>
            <a:ext cx="4753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latin typeface="+mj-lt"/>
                <a:ea typeface="+mn-ea"/>
                <a:cs typeface="+mn-cs"/>
              </a:rPr>
              <a:t>03. Website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85318" y="4525902"/>
            <a:ext cx="3084507" cy="840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700" dirty="0"/>
              <a:t>Data Table Schema</a:t>
            </a: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700" dirty="0"/>
              <a:t>ER Diagram</a:t>
            </a:r>
            <a:endParaRPr lang="ko-KR" altLang="en-US" sz="1700" dirty="0"/>
          </a:p>
        </p:txBody>
      </p:sp>
      <p:sp>
        <p:nvSpPr>
          <p:cNvPr id="29" name="직사각형 28"/>
          <p:cNvSpPr/>
          <p:nvPr/>
        </p:nvSpPr>
        <p:spPr>
          <a:xfrm>
            <a:off x="1949005" y="4002682"/>
            <a:ext cx="4753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latin typeface="+mj-lt"/>
                <a:ea typeface="+mn-ea"/>
                <a:cs typeface="+mn-cs"/>
              </a:rPr>
              <a:t>02. ER Diagram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22176" y="4002682"/>
            <a:ext cx="4753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latin typeface="+mj-lt"/>
                <a:ea typeface="+mn-ea"/>
                <a:cs typeface="+mn-cs"/>
              </a:rPr>
              <a:t>04. </a:t>
            </a:r>
            <a:r>
              <a:rPr lang="en-US" altLang="ko-KR" sz="2800" dirty="0">
                <a:latin typeface="+mj-lt"/>
                <a:ea typeface="맑은 고딕"/>
              </a:rPr>
              <a:t>Contribution Table</a:t>
            </a:r>
            <a:endParaRPr lang="ko-KR" altLang="en-US" sz="2800" dirty="0">
              <a:latin typeface="+mj-lt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4E5B8-823E-4CF3-B416-CB9B4068C592}"/>
              </a:ext>
            </a:extLst>
          </p:cNvPr>
          <p:cNvSpPr txBox="1"/>
          <p:nvPr/>
        </p:nvSpPr>
        <p:spPr>
          <a:xfrm>
            <a:off x="7152375" y="3293872"/>
            <a:ext cx="308450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§"/>
              <a:defRPr/>
            </a:pPr>
            <a:r>
              <a:rPr lang="en-US" altLang="ko-KR" sz="1700" dirty="0"/>
              <a:t>Functions</a:t>
            </a:r>
            <a:endParaRPr lang="ko-KR" altLang="en-US" sz="1700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" y="0"/>
            <a:ext cx="121183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5375E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</a:rPr>
              <a:t>Making</a:t>
            </a:r>
            <a:r>
              <a:rPr kumimoji="0" lang="en-US" altLang="ko-KR" sz="3000" b="0" i="0" u="none" strike="noStrike" kern="1200" cap="none" spc="0" normalizeH="0" dirty="0">
                <a:solidFill>
                  <a:srgbClr val="5375E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</a:rPr>
              <a:t> Table</a:t>
            </a:r>
            <a:endParaRPr kumimoji="0" lang="en-US" altLang="ko-KR" sz="3000" b="0" i="0" u="none" strike="noStrike" kern="1200" cap="none" spc="0" normalizeH="0" baseline="0" dirty="0">
              <a:solidFill>
                <a:srgbClr val="5375E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/>
            </a:endParaRPr>
          </a:p>
        </p:txBody>
      </p:sp>
      <p:pic>
        <p:nvPicPr>
          <p:cNvPr id="10" name="그림 6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8193" y="6302702"/>
            <a:ext cx="542858" cy="5428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243C3D-923F-40D3-8F53-CC88FC47B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520" y="520077"/>
            <a:ext cx="6611273" cy="6325483"/>
          </a:xfrm>
          <a:prstGeom prst="roundRect">
            <a:avLst>
              <a:gd name="adj" fmla="val 25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직사각형 6">
            <a:extLst>
              <a:ext uri="{FF2B5EF4-FFF2-40B4-BE49-F238E27FC236}">
                <a16:creationId xmlns:a16="http://schemas.microsoft.com/office/drawing/2014/main" id="{69FF0B57-CBFC-4AF8-8EE0-100128A701E5}"/>
              </a:ext>
            </a:extLst>
          </p:cNvPr>
          <p:cNvSpPr/>
          <p:nvPr/>
        </p:nvSpPr>
        <p:spPr>
          <a:xfrm>
            <a:off x="3677308" y="1344886"/>
            <a:ext cx="3002892" cy="445814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5D92A-0F15-4609-899D-FDCBBF037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658" y="4823226"/>
            <a:ext cx="5118342" cy="20223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314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36422"/>
            <a:ext cx="8949447" cy="6321578"/>
          </a:xfrm>
          <a:prstGeom prst="roundRect">
            <a:avLst>
              <a:gd name="adj" fmla="val 25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1"/>
          <p:cNvSpPr txBox="1"/>
          <p:nvPr/>
        </p:nvSpPr>
        <p:spPr>
          <a:xfrm>
            <a:off x="1" y="0"/>
            <a:ext cx="121183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5375E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</a:rPr>
              <a:t>Login</a:t>
            </a:r>
          </a:p>
        </p:txBody>
      </p:sp>
      <p:sp>
        <p:nvSpPr>
          <p:cNvPr id="8" name="직사각형 6"/>
          <p:cNvSpPr/>
          <p:nvPr/>
        </p:nvSpPr>
        <p:spPr>
          <a:xfrm>
            <a:off x="337208" y="2564086"/>
            <a:ext cx="4796182" cy="1937844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pic>
        <p:nvPicPr>
          <p:cNvPr id="10" name="그림 6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68193" y="6302702"/>
            <a:ext cx="542858" cy="5428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C04B3B-6C10-4618-BCBA-1B7C7C2A5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296" y="2476646"/>
            <a:ext cx="2629167" cy="2112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651000" y="480600"/>
            <a:ext cx="8978900" cy="6364960"/>
          </a:xfrm>
          <a:prstGeom prst="roundRect">
            <a:avLst>
              <a:gd name="adj" fmla="val 28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1"/>
          <p:cNvSpPr txBox="1"/>
          <p:nvPr/>
        </p:nvSpPr>
        <p:spPr>
          <a:xfrm>
            <a:off x="1" y="0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5375E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</a:rPr>
              <a:t>Search</a:t>
            </a:r>
          </a:p>
        </p:txBody>
      </p:sp>
      <p:sp>
        <p:nvSpPr>
          <p:cNvPr id="4" name="직사각형 6"/>
          <p:cNvSpPr/>
          <p:nvPr/>
        </p:nvSpPr>
        <p:spPr>
          <a:xfrm>
            <a:off x="2705100" y="1752600"/>
            <a:ext cx="7594600" cy="787400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pic>
        <p:nvPicPr>
          <p:cNvPr id="7" name="그림 6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68193" y="6302702"/>
            <a:ext cx="542858" cy="5428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24" t="29729" r="4701" b="6272"/>
          <a:stretch/>
        </p:blipFill>
        <p:spPr>
          <a:xfrm>
            <a:off x="469900" y="966513"/>
            <a:ext cx="11007286" cy="5336189"/>
          </a:xfrm>
          <a:prstGeom prst="roundRect">
            <a:avLst>
              <a:gd name="adj" fmla="val 37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1"/>
          <p:cNvSpPr txBox="1"/>
          <p:nvPr/>
        </p:nvSpPr>
        <p:spPr>
          <a:xfrm>
            <a:off x="1" y="0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5375E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</a:rPr>
              <a:t>Data Insert</a:t>
            </a:r>
          </a:p>
        </p:txBody>
      </p:sp>
      <p:pic>
        <p:nvPicPr>
          <p:cNvPr id="8" name="그림 6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68193" y="6302702"/>
            <a:ext cx="542858" cy="542858"/>
          </a:xfrm>
          <a:prstGeom prst="rect">
            <a:avLst/>
          </a:prstGeom>
        </p:spPr>
      </p:pic>
      <p:sp>
        <p:nvSpPr>
          <p:cNvPr id="9" name="직사각형 6">
            <a:extLst>
              <a:ext uri="{FF2B5EF4-FFF2-40B4-BE49-F238E27FC236}">
                <a16:creationId xmlns:a16="http://schemas.microsoft.com/office/drawing/2014/main" id="{C7F8C4DD-E9FC-456C-9092-1D0CAD302CC4}"/>
              </a:ext>
            </a:extLst>
          </p:cNvPr>
          <p:cNvSpPr/>
          <p:nvPr/>
        </p:nvSpPr>
        <p:spPr>
          <a:xfrm>
            <a:off x="1282700" y="3568700"/>
            <a:ext cx="10194486" cy="2133600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" y="0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5375E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</a:rPr>
              <a:t>Data Insert</a:t>
            </a:r>
          </a:p>
        </p:txBody>
      </p:sp>
      <p:pic>
        <p:nvPicPr>
          <p:cNvPr id="8" name="그림 6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8193" y="6302702"/>
            <a:ext cx="542858" cy="5428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D03C94-7E29-4EB2-80A6-1848CD7A5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874" y="480600"/>
            <a:ext cx="8325998" cy="6377400"/>
          </a:xfrm>
          <a:prstGeom prst="roundRect">
            <a:avLst>
              <a:gd name="adj" fmla="val 34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2381624" y="2001164"/>
            <a:ext cx="4247776" cy="187233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63459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" y="0"/>
            <a:ext cx="121183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5375E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</a:rPr>
              <a:t>Edit</a:t>
            </a:r>
          </a:p>
        </p:txBody>
      </p:sp>
      <p:pic>
        <p:nvPicPr>
          <p:cNvPr id="3" name="그림 2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860550" y="488892"/>
            <a:ext cx="8397213" cy="6356668"/>
          </a:xfrm>
          <a:prstGeom prst="roundRect">
            <a:avLst>
              <a:gd name="adj" fmla="val 399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6"/>
          <p:cNvSpPr/>
          <p:nvPr/>
        </p:nvSpPr>
        <p:spPr>
          <a:xfrm>
            <a:off x="2311400" y="894591"/>
            <a:ext cx="7759700" cy="470775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pic>
        <p:nvPicPr>
          <p:cNvPr id="7" name="그림 6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68193" y="6302702"/>
            <a:ext cx="542858" cy="5428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3121" y="565908"/>
            <a:ext cx="10605757" cy="6292092"/>
          </a:xfrm>
          <a:prstGeom prst="roundRect">
            <a:avLst>
              <a:gd name="adj" fmla="val 29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1"/>
          <p:cNvSpPr txBox="1"/>
          <p:nvPr/>
        </p:nvSpPr>
        <p:spPr>
          <a:xfrm>
            <a:off x="1" y="0"/>
            <a:ext cx="121183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5375E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</a:rPr>
              <a:t>Edit Result</a:t>
            </a:r>
          </a:p>
        </p:txBody>
      </p:sp>
      <p:sp>
        <p:nvSpPr>
          <p:cNvPr id="4" name="직사각형 6"/>
          <p:cNvSpPr/>
          <p:nvPr/>
        </p:nvSpPr>
        <p:spPr>
          <a:xfrm>
            <a:off x="939800" y="3190419"/>
            <a:ext cx="10459078" cy="1018190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pic>
        <p:nvPicPr>
          <p:cNvPr id="6" name="그림 6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68193" y="6302702"/>
            <a:ext cx="542858" cy="5428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324" y="697134"/>
            <a:ext cx="11855451" cy="5803127"/>
          </a:xfrm>
          <a:prstGeom prst="roundRect">
            <a:avLst>
              <a:gd name="adj" fmla="val 23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1"/>
          <p:cNvSpPr txBox="1"/>
          <p:nvPr/>
        </p:nvSpPr>
        <p:spPr>
          <a:xfrm>
            <a:off x="1" y="0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5375E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</a:rPr>
              <a:t>Delete</a:t>
            </a:r>
          </a:p>
        </p:txBody>
      </p:sp>
      <p:sp>
        <p:nvSpPr>
          <p:cNvPr id="6" name="직사각형 6"/>
          <p:cNvSpPr/>
          <p:nvPr/>
        </p:nvSpPr>
        <p:spPr>
          <a:xfrm>
            <a:off x="609600" y="2706415"/>
            <a:ext cx="11277600" cy="161158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2400" b="0" i="0" u="none" strike="noStrike" kern="1200" cap="none" spc="0" normalizeH="0" baseline="0">
              <a:solidFill>
                <a:srgbClr val="FFFFFF"/>
              </a:solidFill>
              <a:latin typeface="Poppins SemiBold"/>
            </a:endParaRPr>
          </a:p>
        </p:txBody>
      </p:sp>
      <p:pic>
        <p:nvPicPr>
          <p:cNvPr id="7" name="그림 6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68193" y="6302702"/>
            <a:ext cx="542858" cy="5428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인터넷 단색으로 채워진">
            <a:hlinkClick r:id="rId2"/>
            <a:extLst>
              <a:ext uri="{FF2B5EF4-FFF2-40B4-BE49-F238E27FC236}">
                <a16:creationId xmlns:a16="http://schemas.microsoft.com/office/drawing/2014/main" id="{FC532763-F87E-47E9-A317-190037083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6600" y="4737100"/>
            <a:ext cx="2578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9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62044" y="3018264"/>
            <a:ext cx="6192456" cy="83099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Contribution Table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210300" y="2707005"/>
            <a:ext cx="3492498" cy="14344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88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04.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9293300" y="4516642"/>
            <a:ext cx="2429302" cy="2058964"/>
            <a:chOff x="1106075" y="2157392"/>
            <a:chExt cx="2429302" cy="205896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74960" y="2252892"/>
              <a:ext cx="1744425" cy="17399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47169" y="2349485"/>
              <a:ext cx="183710" cy="18293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55259" y="2157392"/>
              <a:ext cx="413414" cy="41167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97537" y="2973957"/>
              <a:ext cx="237840" cy="236841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6075" y="3310579"/>
              <a:ext cx="176312" cy="175571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77830" y="3979515"/>
              <a:ext cx="237840" cy="23684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42647" y="3722030"/>
              <a:ext cx="413414" cy="41167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381577" y="3021330"/>
            <a:ext cx="4450444" cy="8248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Summary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210300" y="2705725"/>
            <a:ext cx="3492498" cy="144655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88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01.</a:t>
            </a:r>
            <a:endParaRPr lang="ko-KR" altLang="en-US" sz="88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9293300" y="4516642"/>
            <a:ext cx="2429302" cy="2058964"/>
            <a:chOff x="1106075" y="2157392"/>
            <a:chExt cx="2429302" cy="205896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74960" y="2252892"/>
              <a:ext cx="1744425" cy="17399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47169" y="2349485"/>
              <a:ext cx="183710" cy="18293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55259" y="2157392"/>
              <a:ext cx="413414" cy="41167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97537" y="2973957"/>
              <a:ext cx="237840" cy="236841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6075" y="3310579"/>
              <a:ext cx="176312" cy="175571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77830" y="3979515"/>
              <a:ext cx="237840" cy="23684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42647" y="3722030"/>
              <a:ext cx="413414" cy="41167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522512"/>
              </p:ext>
            </p:extLst>
          </p:nvPr>
        </p:nvGraphicFramePr>
        <p:xfrm>
          <a:off x="0" y="1857009"/>
          <a:ext cx="12191988" cy="27406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52814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56779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업무리스트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중요도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권지윤</a:t>
                      </a:r>
                      <a:endParaRPr lang="ko-KR" altLang="en-US" sz="100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김륜형</a:t>
                      </a:r>
                      <a:endParaRPr lang="ko-KR" altLang="en-US" sz="1000" u="none" strike="noStrike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배승호</a:t>
                      </a:r>
                      <a:endParaRPr lang="ko-KR" altLang="en-US" sz="105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송수진</a:t>
                      </a:r>
                      <a:endParaRPr lang="ko-KR" altLang="en-US" sz="1050" u="none" strike="noStrike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여인혜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오현지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이상훈</a:t>
                      </a:r>
                      <a:endParaRPr lang="ko-KR" altLang="en-US" sz="1050" u="none" strike="noStrike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이순재</a:t>
                      </a:r>
                      <a:endParaRPr lang="ko-KR" altLang="en-US" sz="105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최유빈</a:t>
                      </a:r>
                      <a:endParaRPr lang="ko-KR" altLang="en-US" sz="1000" u="none" strike="noStrike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합계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권지윤</a:t>
                      </a:r>
                      <a:endParaRPr lang="ko-KR" altLang="en-US" sz="100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김륜형</a:t>
                      </a:r>
                      <a:endParaRPr lang="ko-KR" altLang="en-US" sz="1000" u="none" strike="noStrike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배승호</a:t>
                      </a:r>
                      <a:endParaRPr lang="ko-KR" altLang="en-US" sz="105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송수진</a:t>
                      </a:r>
                      <a:endParaRPr lang="ko-KR" altLang="en-US" sz="1050" u="none" strike="noStrike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여인혜</a:t>
                      </a:r>
                      <a:endParaRPr lang="ko-KR" altLang="en-US" sz="105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오현지</a:t>
                      </a:r>
                      <a:endParaRPr lang="ko-KR" altLang="en-US" sz="1050" u="none" strike="noStrike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이상훈</a:t>
                      </a:r>
                      <a:endParaRPr lang="ko-KR" altLang="en-US" sz="105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이순재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최유빈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점수합계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779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데이터 설계</a:t>
                      </a:r>
                      <a:endParaRPr lang="ko-KR" altLang="en-US" sz="105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31.5</a:t>
                      </a:r>
                      <a:endParaRPr lang="en-US" altLang="ko-KR" sz="100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10.6%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14.3%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21.2%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9.4%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9.4%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10.6%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3.3%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10.6%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10.6%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100%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3.5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4.67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6.86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3.12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3.12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3.5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1.37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3.5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3.5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31.5</a:t>
                      </a:r>
                      <a:endParaRPr lang="en-US" altLang="ko-KR" sz="100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779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그래픽 작업</a:t>
                      </a:r>
                      <a:endParaRPr lang="ko-KR" altLang="en-US" sz="105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23.5</a:t>
                      </a:r>
                      <a:endParaRPr lang="en-US" altLang="ko-KR" sz="100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25.3%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12%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100%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0.97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5.96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0.97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2.84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0.97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23.5</a:t>
                      </a:r>
                      <a:endParaRPr lang="en-US" altLang="ko-KR" sz="100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779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코드 구현</a:t>
                      </a:r>
                      <a:endParaRPr lang="ko-KR" altLang="en-US" sz="105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30</a:t>
                      </a:r>
                      <a:endParaRPr lang="en-US" altLang="ko-KR" sz="100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5.5%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14.9%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33.4%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9.7%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9.7%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5.5%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3.9%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5.5%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100%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1.67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4.47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10.02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2.92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2.92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1.67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1.17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3.3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1.67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30</a:t>
                      </a:r>
                      <a:endParaRPr lang="en-US" altLang="ko-KR" sz="100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779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PPT </a:t>
                      </a:r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제작 </a:t>
                      </a:r>
                      <a:endParaRPr lang="en-US" altLang="ko-KR" sz="105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ctr" rtl="0">
                        <a:defRPr/>
                      </a:pPr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및 발표</a:t>
                      </a:r>
                      <a:endParaRPr lang="ko-KR" altLang="en-US" sz="105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15</a:t>
                      </a:r>
                      <a:endParaRPr lang="en-US" altLang="ko-KR" sz="100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11.1%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11.1%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11.1%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11.1%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11.1%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11.1%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11.1%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11.1%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11.1%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100%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1.66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15</a:t>
                      </a:r>
                      <a:endParaRPr lang="en-US" altLang="ko-KR" sz="1000" u="none" strike="noStrike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779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합계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altLang="ko-KR" sz="100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altLang="ko-KR" sz="100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5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5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5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5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5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00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A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7.8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13.4</a:t>
                      </a:r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  <a:endParaRPr lang="en-US" altLang="ko-KR" sz="1100" b="1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24.5</a:t>
                      </a:r>
                      <a:endParaRPr lang="ko-KR" altLang="en-US" sz="1100" b="1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10.3</a:t>
                      </a:r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10.3</a:t>
                      </a:r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7.8</a:t>
                      </a:r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6.8</a:t>
                      </a:r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11.3</a:t>
                      </a: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7.8</a:t>
                      </a:r>
                    </a:p>
                  </a:txBody>
                  <a:tcPr marL="6138" marR="6138" marT="6138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6138" marR="6138" marT="6138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-125186" y="269245"/>
            <a:ext cx="124423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dirty="0">
                <a:solidFill>
                  <a:srgbClr val="5375E0"/>
                </a:solidFill>
                <a:latin typeface="+mj-lt"/>
                <a:ea typeface="+mn-ea"/>
                <a:cs typeface="Arial"/>
              </a:rPr>
              <a:t>Contribution</a:t>
            </a:r>
            <a:r>
              <a:rPr lang="ko-KR" altLang="en-US" sz="3000" dirty="0">
                <a:solidFill>
                  <a:srgbClr val="5375E0"/>
                </a:solidFill>
                <a:latin typeface="+mj-lt"/>
                <a:ea typeface="+mn-ea"/>
                <a:cs typeface="Arial"/>
              </a:rPr>
              <a:t> </a:t>
            </a:r>
            <a:r>
              <a:rPr lang="en-US" altLang="ko-KR" sz="3000" dirty="0">
                <a:solidFill>
                  <a:srgbClr val="5375E0"/>
                </a:solidFill>
                <a:latin typeface="+mj-lt"/>
                <a:ea typeface="+mn-ea"/>
                <a:cs typeface="Arial"/>
              </a:rPr>
              <a:t>Table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1A5185-63D0-4A8C-A249-BDD71C42AE54}"/>
              </a:ext>
            </a:extLst>
          </p:cNvPr>
          <p:cNvSpPr txBox="1"/>
          <p:nvPr/>
        </p:nvSpPr>
        <p:spPr>
          <a:xfrm>
            <a:off x="3744620" y="2828835"/>
            <a:ext cx="4702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/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-125186" y="269245"/>
            <a:ext cx="124423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5375E0"/>
                </a:solidFill>
                <a:latin typeface="+mj-lt"/>
                <a:ea typeface="+mn-ea"/>
                <a:cs typeface="Arial"/>
              </a:rPr>
              <a:t>Summary</a:t>
            </a:r>
            <a:endParaRPr lang="ko-KR" altLang="en-US" sz="3000">
              <a:solidFill>
                <a:srgbClr val="5375E0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500311" y="734951"/>
            <a:ext cx="3663114" cy="23682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Comprehensive Information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The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manager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can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determine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whether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the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public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is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vaccinated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the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status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of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pharmaceutical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companies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'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vaccines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By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providing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statistics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on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the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number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of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confirmed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cases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etc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Comprehensive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management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is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possible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691689" y="1711209"/>
            <a:ext cx="4338981" cy="4942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Manager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691690" y="3228432"/>
            <a:ext cx="4338980" cy="4942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</a:rPr>
              <a:t>Goverment</a:t>
            </a:r>
            <a:endParaRPr lang="en-US" altLang="ko-KR" sz="1400" dirty="0">
              <a:solidFill>
                <a:schemeClr val="tx1"/>
              </a:solidFill>
              <a:latin typeface="+mj-lt"/>
              <a:ea typeface="나눔바른고딕OTF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693992" y="3568951"/>
            <a:ext cx="3358308" cy="24169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Comprehensive Patient Information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Dates of admission, discharge, death, COVID-19 for patients with COVID-19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Information such as the date of the test and whether or not the person has been tested transmit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89356" y="3372329"/>
            <a:ext cx="2656509" cy="20619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Vaccine Information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Moderna and Pfizer's vaccine stocks, past and future production plans;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It provides production plant information, etc. </a:t>
            </a:r>
          </a:p>
        </p:txBody>
      </p:sp>
      <p:cxnSp>
        <p:nvCxnSpPr>
          <p:cNvPr id="72" name="꺾인 연결선 48"/>
          <p:cNvCxnSpPr>
            <a:stCxn id="117" idx="1"/>
            <a:endCxn id="56" idx="1"/>
          </p:cNvCxnSpPr>
          <p:nvPr/>
        </p:nvCxnSpPr>
        <p:spPr>
          <a:xfrm rot="10800000">
            <a:off x="3691690" y="3475568"/>
            <a:ext cx="12700" cy="1629371"/>
          </a:xfrm>
          <a:prstGeom prst="bentConnector3">
            <a:avLst>
              <a:gd name="adj1" fmla="val 1900000"/>
            </a:avLst>
          </a:prstGeom>
          <a:ln w="12700" cap="rnd">
            <a:solidFill>
              <a:schemeClr val="bg1">
                <a:lumMod val="50000"/>
              </a:schemeClr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56" idx="0"/>
            <a:endCxn id="55" idx="2"/>
          </p:cNvCxnSpPr>
          <p:nvPr/>
        </p:nvCxnSpPr>
        <p:spPr>
          <a:xfrm flipV="1">
            <a:off x="5861180" y="2205479"/>
            <a:ext cx="0" cy="1022953"/>
          </a:xfrm>
          <a:prstGeom prst="straightConnector1">
            <a:avLst/>
          </a:prstGeom>
          <a:ln w="12700" cap="rnd">
            <a:solidFill>
              <a:srgbClr val="7F7F7F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48"/>
          <p:cNvCxnSpPr>
            <a:stCxn id="118" idx="3"/>
            <a:endCxn id="56" idx="3"/>
          </p:cNvCxnSpPr>
          <p:nvPr/>
        </p:nvCxnSpPr>
        <p:spPr>
          <a:xfrm flipV="1">
            <a:off x="8017969" y="3475567"/>
            <a:ext cx="12701" cy="1624159"/>
          </a:xfrm>
          <a:prstGeom prst="bentConnector3">
            <a:avLst>
              <a:gd name="adj1" fmla="val 1899858"/>
            </a:avLst>
          </a:prstGeom>
          <a:ln w="12700" cap="rnd">
            <a:solidFill>
              <a:schemeClr val="bg1">
                <a:lumMod val="50000"/>
              </a:schemeClr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704390" y="4857803"/>
            <a:ext cx="2081555" cy="4942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</a:rPr>
              <a:t>Pharmacist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5936414" y="4852591"/>
            <a:ext cx="2081555" cy="4942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latin typeface="+mj-lt"/>
                <a:ea typeface="나눔바른고딕OTF" panose="02020603020101020101" pitchFamily="18" charset="-127"/>
              </a:rPr>
              <a:t>Hospital</a:t>
            </a:r>
          </a:p>
        </p:txBody>
      </p:sp>
      <p:grpSp>
        <p:nvGrpSpPr>
          <p:cNvPr id="131" name="그룹 130"/>
          <p:cNvGrpSpPr/>
          <p:nvPr/>
        </p:nvGrpSpPr>
        <p:grpSpPr>
          <a:xfrm>
            <a:off x="8356001" y="4052814"/>
            <a:ext cx="392240" cy="392239"/>
            <a:chOff x="2759669" y="5564600"/>
            <a:chExt cx="392240" cy="392239"/>
          </a:xfrm>
          <a:solidFill>
            <a:srgbClr val="7F7F7F"/>
          </a:solidFill>
        </p:grpSpPr>
        <p:sp>
          <p:nvSpPr>
            <p:cNvPr id="132" name="자유형: 도형 131"/>
            <p:cNvSpPr/>
            <p:nvPr/>
          </p:nvSpPr>
          <p:spPr>
            <a:xfrm>
              <a:off x="2827297" y="5664041"/>
              <a:ext cx="257175" cy="228600"/>
            </a:xfrm>
            <a:custGeom>
              <a:avLst/>
              <a:gdLst>
                <a:gd name="connsiteX0" fmla="*/ 185452 w 257175"/>
                <a:gd name="connsiteY0" fmla="*/ 7144 h 228600"/>
                <a:gd name="connsiteX1" fmla="*/ 129730 w 257175"/>
                <a:gd name="connsiteY1" fmla="*/ 41243 h 228600"/>
                <a:gd name="connsiteX2" fmla="*/ 74009 w 257175"/>
                <a:gd name="connsiteY2" fmla="*/ 7144 h 228600"/>
                <a:gd name="connsiteX3" fmla="*/ 7144 w 257175"/>
                <a:gd name="connsiteY3" fmla="*/ 81153 h 228600"/>
                <a:gd name="connsiteX4" fmla="*/ 122301 w 257175"/>
                <a:gd name="connsiteY4" fmla="*/ 227171 h 228600"/>
                <a:gd name="connsiteX5" fmla="*/ 129730 w 257175"/>
                <a:gd name="connsiteY5" fmla="*/ 230029 h 228600"/>
                <a:gd name="connsiteX6" fmla="*/ 137160 w 257175"/>
                <a:gd name="connsiteY6" fmla="*/ 227171 h 228600"/>
                <a:gd name="connsiteX7" fmla="*/ 252317 w 257175"/>
                <a:gd name="connsiteY7" fmla="*/ 81153 h 228600"/>
                <a:gd name="connsiteX8" fmla="*/ 185452 w 257175"/>
                <a:gd name="connsiteY8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228600">
                  <a:moveTo>
                    <a:pt x="185452" y="7144"/>
                  </a:moveTo>
                  <a:cubicBezTo>
                    <a:pt x="156877" y="7144"/>
                    <a:pt x="139541" y="25241"/>
                    <a:pt x="129730" y="41243"/>
                  </a:cubicBezTo>
                  <a:cubicBezTo>
                    <a:pt x="119920" y="25146"/>
                    <a:pt x="102584" y="7144"/>
                    <a:pt x="74009" y="7144"/>
                  </a:cubicBezTo>
                  <a:cubicBezTo>
                    <a:pt x="35909" y="7144"/>
                    <a:pt x="7144" y="38957"/>
                    <a:pt x="7144" y="81153"/>
                  </a:cubicBezTo>
                  <a:cubicBezTo>
                    <a:pt x="7144" y="134969"/>
                    <a:pt x="59150" y="170402"/>
                    <a:pt x="122301" y="227171"/>
                  </a:cubicBezTo>
                  <a:cubicBezTo>
                    <a:pt x="124396" y="229076"/>
                    <a:pt x="127063" y="230029"/>
                    <a:pt x="129730" y="230029"/>
                  </a:cubicBezTo>
                  <a:cubicBezTo>
                    <a:pt x="132397" y="230029"/>
                    <a:pt x="135064" y="229076"/>
                    <a:pt x="137160" y="227171"/>
                  </a:cubicBezTo>
                  <a:cubicBezTo>
                    <a:pt x="202406" y="168402"/>
                    <a:pt x="252317" y="134683"/>
                    <a:pt x="252317" y="81153"/>
                  </a:cubicBezTo>
                  <a:cubicBezTo>
                    <a:pt x="252317" y="38957"/>
                    <a:pt x="223552" y="7144"/>
                    <a:pt x="1854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3" name="자유형: 도형 132"/>
            <p:cNvSpPr/>
            <p:nvPr/>
          </p:nvSpPr>
          <p:spPr>
            <a:xfrm>
              <a:off x="3094759" y="5743670"/>
              <a:ext cx="57150" cy="28575"/>
            </a:xfrm>
            <a:custGeom>
              <a:avLst/>
              <a:gdLst>
                <a:gd name="connsiteX0" fmla="*/ 41339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9 w 57150"/>
                <a:gd name="connsiteY4" fmla="*/ 29432 h 28575"/>
                <a:gd name="connsiteX5" fmla="*/ 52483 w 57150"/>
                <a:gd name="connsiteY5" fmla="*/ 18288 h 28575"/>
                <a:gd name="connsiteX6" fmla="*/ 41339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9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5" y="7144"/>
                    <a:pt x="413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4" name="자유형: 도형 133"/>
            <p:cNvSpPr/>
            <p:nvPr/>
          </p:nvSpPr>
          <p:spPr>
            <a:xfrm>
              <a:off x="2759669" y="5743670"/>
              <a:ext cx="57150" cy="28575"/>
            </a:xfrm>
            <a:custGeom>
              <a:avLst/>
              <a:gdLst>
                <a:gd name="connsiteX0" fmla="*/ 41338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8 w 57150"/>
                <a:gd name="connsiteY4" fmla="*/ 29432 h 28575"/>
                <a:gd name="connsiteX5" fmla="*/ 52483 w 57150"/>
                <a:gd name="connsiteY5" fmla="*/ 18288 h 28575"/>
                <a:gd name="connsiteX6" fmla="*/ 41338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8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4" y="7144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5" name="자유형: 도형 134"/>
            <p:cNvSpPr/>
            <p:nvPr/>
          </p:nvSpPr>
          <p:spPr>
            <a:xfrm>
              <a:off x="3049086" y="5617583"/>
              <a:ext cx="47625" cy="47625"/>
            </a:xfrm>
            <a:custGeom>
              <a:avLst/>
              <a:gdLst>
                <a:gd name="connsiteX0" fmla="*/ 26146 w 47625"/>
                <a:gd name="connsiteY0" fmla="*/ 10358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8 h 47625"/>
                <a:gd name="connsiteX6" fmla="*/ 26146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8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172"/>
                    <a:pt x="21860" y="46172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8"/>
                  </a:cubicBezTo>
                  <a:cubicBezTo>
                    <a:pt x="37576" y="6072"/>
                    <a:pt x="30528" y="6072"/>
                    <a:pt x="2614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6" name="자유형: 도형 135"/>
            <p:cNvSpPr/>
            <p:nvPr/>
          </p:nvSpPr>
          <p:spPr>
            <a:xfrm>
              <a:off x="2812676" y="5853993"/>
              <a:ext cx="47625" cy="47625"/>
            </a:xfrm>
            <a:custGeom>
              <a:avLst/>
              <a:gdLst>
                <a:gd name="connsiteX0" fmla="*/ 26146 w 47625"/>
                <a:gd name="connsiteY0" fmla="*/ 10359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9 h 47625"/>
                <a:gd name="connsiteX6" fmla="*/ 26146 w 47625"/>
                <a:gd name="connsiteY6" fmla="*/ 103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9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077"/>
                    <a:pt x="21860" y="46173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9"/>
                  </a:cubicBezTo>
                  <a:cubicBezTo>
                    <a:pt x="37576" y="6072"/>
                    <a:pt x="30528" y="6072"/>
                    <a:pt x="26146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7" name="자유형: 도형 136"/>
            <p:cNvSpPr/>
            <p:nvPr/>
          </p:nvSpPr>
          <p:spPr>
            <a:xfrm>
              <a:off x="2812581" y="5617583"/>
              <a:ext cx="47625" cy="47625"/>
            </a:xfrm>
            <a:custGeom>
              <a:avLst/>
              <a:gdLst>
                <a:gd name="connsiteX0" fmla="*/ 10430 w 47625"/>
                <a:gd name="connsiteY0" fmla="*/ 10358 h 47625"/>
                <a:gd name="connsiteX1" fmla="*/ 10430 w 47625"/>
                <a:gd name="connsiteY1" fmla="*/ 26075 h 47625"/>
                <a:gd name="connsiteX2" fmla="*/ 26146 w 47625"/>
                <a:gd name="connsiteY2" fmla="*/ 41791 h 47625"/>
                <a:gd name="connsiteX3" fmla="*/ 41862 w 47625"/>
                <a:gd name="connsiteY3" fmla="*/ 41791 h 47625"/>
                <a:gd name="connsiteX4" fmla="*/ 41862 w 47625"/>
                <a:gd name="connsiteY4" fmla="*/ 26075 h 47625"/>
                <a:gd name="connsiteX5" fmla="*/ 26146 w 47625"/>
                <a:gd name="connsiteY5" fmla="*/ 10358 h 47625"/>
                <a:gd name="connsiteX6" fmla="*/ 10430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10430" y="10358"/>
                  </a:moveTo>
                  <a:cubicBezTo>
                    <a:pt x="6048" y="14740"/>
                    <a:pt x="6048" y="21788"/>
                    <a:pt x="10430" y="26075"/>
                  </a:cubicBezTo>
                  <a:lnTo>
                    <a:pt x="26146" y="41791"/>
                  </a:lnTo>
                  <a:cubicBezTo>
                    <a:pt x="30528" y="46172"/>
                    <a:pt x="37576" y="46172"/>
                    <a:pt x="41862" y="41791"/>
                  </a:cubicBezTo>
                  <a:cubicBezTo>
                    <a:pt x="46244" y="37410"/>
                    <a:pt x="46244" y="30361"/>
                    <a:pt x="41862" y="26075"/>
                  </a:cubicBezTo>
                  <a:lnTo>
                    <a:pt x="26146" y="10358"/>
                  </a:lnTo>
                  <a:cubicBezTo>
                    <a:pt x="21860" y="6072"/>
                    <a:pt x="14811" y="6072"/>
                    <a:pt x="10430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8" name="자유형: 도형 137"/>
            <p:cNvSpPr/>
            <p:nvPr/>
          </p:nvSpPr>
          <p:spPr>
            <a:xfrm>
              <a:off x="3049086" y="5853921"/>
              <a:ext cx="47625" cy="47625"/>
            </a:xfrm>
            <a:custGeom>
              <a:avLst/>
              <a:gdLst>
                <a:gd name="connsiteX0" fmla="*/ 26146 w 47625"/>
                <a:gd name="connsiteY0" fmla="*/ 10430 h 47625"/>
                <a:gd name="connsiteX1" fmla="*/ 10430 w 47625"/>
                <a:gd name="connsiteY1" fmla="*/ 10430 h 47625"/>
                <a:gd name="connsiteX2" fmla="*/ 10430 w 47625"/>
                <a:gd name="connsiteY2" fmla="*/ 26147 h 47625"/>
                <a:gd name="connsiteX3" fmla="*/ 26146 w 47625"/>
                <a:gd name="connsiteY3" fmla="*/ 41862 h 47625"/>
                <a:gd name="connsiteX4" fmla="*/ 41862 w 47625"/>
                <a:gd name="connsiteY4" fmla="*/ 41862 h 47625"/>
                <a:gd name="connsiteX5" fmla="*/ 41862 w 47625"/>
                <a:gd name="connsiteY5" fmla="*/ 26147 h 47625"/>
                <a:gd name="connsiteX6" fmla="*/ 26146 w 47625"/>
                <a:gd name="connsiteY6" fmla="*/ 1043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7"/>
                  </a:cubicBezTo>
                  <a:lnTo>
                    <a:pt x="26146" y="41862"/>
                  </a:lnTo>
                  <a:cubicBezTo>
                    <a:pt x="30528" y="46244"/>
                    <a:pt x="37576" y="46244"/>
                    <a:pt x="41862" y="41862"/>
                  </a:cubicBezTo>
                  <a:cubicBezTo>
                    <a:pt x="46244" y="37481"/>
                    <a:pt x="46244" y="30433"/>
                    <a:pt x="41862" y="26147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9" name="자유형: 도형 138"/>
            <p:cNvSpPr/>
            <p:nvPr/>
          </p:nvSpPr>
          <p:spPr>
            <a:xfrm>
              <a:off x="2938739" y="5564600"/>
              <a:ext cx="28575" cy="57150"/>
            </a:xfrm>
            <a:custGeom>
              <a:avLst/>
              <a:gdLst>
                <a:gd name="connsiteX0" fmla="*/ 29432 w 28575"/>
                <a:gd name="connsiteY0" fmla="*/ 41338 h 57150"/>
                <a:gd name="connsiteX1" fmla="*/ 29432 w 28575"/>
                <a:gd name="connsiteY1" fmla="*/ 18288 h 57150"/>
                <a:gd name="connsiteX2" fmla="*/ 18288 w 28575"/>
                <a:gd name="connsiteY2" fmla="*/ 7144 h 57150"/>
                <a:gd name="connsiteX3" fmla="*/ 7144 w 28575"/>
                <a:gd name="connsiteY3" fmla="*/ 18288 h 57150"/>
                <a:gd name="connsiteX4" fmla="*/ 7144 w 28575"/>
                <a:gd name="connsiteY4" fmla="*/ 41338 h 57150"/>
                <a:gd name="connsiteX5" fmla="*/ 18288 w 28575"/>
                <a:gd name="connsiteY5" fmla="*/ 52483 h 57150"/>
                <a:gd name="connsiteX6" fmla="*/ 29432 w 28575"/>
                <a:gd name="connsiteY6" fmla="*/ 4133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29432" y="41338"/>
                  </a:move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435"/>
                    <a:pt x="29432" y="4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0" name="자유형: 도형 139"/>
            <p:cNvSpPr/>
            <p:nvPr/>
          </p:nvSpPr>
          <p:spPr>
            <a:xfrm>
              <a:off x="2938739" y="5899689"/>
              <a:ext cx="28575" cy="57150"/>
            </a:xfrm>
            <a:custGeom>
              <a:avLst/>
              <a:gdLst>
                <a:gd name="connsiteX0" fmla="*/ 18288 w 28575"/>
                <a:gd name="connsiteY0" fmla="*/ 7144 h 57150"/>
                <a:gd name="connsiteX1" fmla="*/ 7144 w 28575"/>
                <a:gd name="connsiteY1" fmla="*/ 18288 h 57150"/>
                <a:gd name="connsiteX2" fmla="*/ 7144 w 28575"/>
                <a:gd name="connsiteY2" fmla="*/ 41338 h 57150"/>
                <a:gd name="connsiteX3" fmla="*/ 18288 w 28575"/>
                <a:gd name="connsiteY3" fmla="*/ 52483 h 57150"/>
                <a:gd name="connsiteX4" fmla="*/ 29432 w 28575"/>
                <a:gd name="connsiteY4" fmla="*/ 41338 h 57150"/>
                <a:gd name="connsiteX5" fmla="*/ 29432 w 28575"/>
                <a:gd name="connsiteY5" fmla="*/ 18288 h 57150"/>
                <a:gd name="connsiteX6" fmla="*/ 18288 w 28575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7144"/>
                  </a:moveTo>
                  <a:cubicBezTo>
                    <a:pt x="12097" y="7144"/>
                    <a:pt x="7144" y="12096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530"/>
                    <a:pt x="29432" y="41338"/>
                  </a:cubicBezTo>
                  <a:lnTo>
                    <a:pt x="29432" y="18288"/>
                  </a:lnTo>
                  <a:cubicBezTo>
                    <a:pt x="29432" y="12096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5936414" y="2504833"/>
            <a:ext cx="323850" cy="424243"/>
            <a:chOff x="6158094" y="4884991"/>
            <a:chExt cx="323850" cy="424243"/>
          </a:xfrm>
          <a:solidFill>
            <a:srgbClr val="7F7F7F"/>
          </a:solidFill>
        </p:grpSpPr>
        <p:sp>
          <p:nvSpPr>
            <p:cNvPr id="142" name="자유형: 도형 141"/>
            <p:cNvSpPr/>
            <p:nvPr/>
          </p:nvSpPr>
          <p:spPr>
            <a:xfrm>
              <a:off x="6238009" y="5194934"/>
              <a:ext cx="171450" cy="114300"/>
            </a:xfrm>
            <a:custGeom>
              <a:avLst/>
              <a:gdLst>
                <a:gd name="connsiteX0" fmla="*/ 131159 w 171450"/>
                <a:gd name="connsiteY0" fmla="*/ 25432 h 114300"/>
                <a:gd name="connsiteX1" fmla="*/ 125063 w 171450"/>
                <a:gd name="connsiteY1" fmla="*/ 24955 h 114300"/>
                <a:gd name="connsiteX2" fmla="*/ 85916 w 171450"/>
                <a:gd name="connsiteY2" fmla="*/ 18479 h 114300"/>
                <a:gd name="connsiteX3" fmla="*/ 46863 w 171450"/>
                <a:gd name="connsiteY3" fmla="*/ 24955 h 114300"/>
                <a:gd name="connsiteX4" fmla="*/ 40767 w 171450"/>
                <a:gd name="connsiteY4" fmla="*/ 25432 h 114300"/>
                <a:gd name="connsiteX5" fmla="*/ 14288 w 171450"/>
                <a:gd name="connsiteY5" fmla="*/ 14383 h 114300"/>
                <a:gd name="connsiteX6" fmla="*/ 7144 w 171450"/>
                <a:gd name="connsiteY6" fmla="*/ 7144 h 114300"/>
                <a:gd name="connsiteX7" fmla="*/ 7144 w 171450"/>
                <a:gd name="connsiteY7" fmla="*/ 102108 h 114300"/>
                <a:gd name="connsiteX8" fmla="*/ 10192 w 171450"/>
                <a:gd name="connsiteY8" fmla="*/ 110585 h 114300"/>
                <a:gd name="connsiteX9" fmla="*/ 19527 w 171450"/>
                <a:gd name="connsiteY9" fmla="*/ 114871 h 114300"/>
                <a:gd name="connsiteX10" fmla="*/ 25051 w 171450"/>
                <a:gd name="connsiteY10" fmla="*/ 113538 h 114300"/>
                <a:gd name="connsiteX11" fmla="*/ 85916 w 171450"/>
                <a:gd name="connsiteY11" fmla="*/ 83058 h 114300"/>
                <a:gd name="connsiteX12" fmla="*/ 146781 w 171450"/>
                <a:gd name="connsiteY12" fmla="*/ 113538 h 114300"/>
                <a:gd name="connsiteX13" fmla="*/ 158877 w 171450"/>
                <a:gd name="connsiteY13" fmla="*/ 112967 h 114300"/>
                <a:gd name="connsiteX14" fmla="*/ 164783 w 171450"/>
                <a:gd name="connsiteY14" fmla="*/ 102394 h 114300"/>
                <a:gd name="connsiteX15" fmla="*/ 164783 w 171450"/>
                <a:gd name="connsiteY15" fmla="*/ 7144 h 114300"/>
                <a:gd name="connsiteX16" fmla="*/ 157544 w 171450"/>
                <a:gd name="connsiteY16" fmla="*/ 14478 h 114300"/>
                <a:gd name="connsiteX17" fmla="*/ 131159 w 171450"/>
                <a:gd name="connsiteY17" fmla="*/ 2543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450" h="114300">
                  <a:moveTo>
                    <a:pt x="131159" y="25432"/>
                  </a:moveTo>
                  <a:cubicBezTo>
                    <a:pt x="129159" y="25432"/>
                    <a:pt x="127064" y="25241"/>
                    <a:pt x="125063" y="24955"/>
                  </a:cubicBezTo>
                  <a:lnTo>
                    <a:pt x="85916" y="18479"/>
                  </a:lnTo>
                  <a:lnTo>
                    <a:pt x="46863" y="24955"/>
                  </a:lnTo>
                  <a:cubicBezTo>
                    <a:pt x="44863" y="25337"/>
                    <a:pt x="42768" y="25432"/>
                    <a:pt x="40767" y="25432"/>
                  </a:cubicBezTo>
                  <a:cubicBezTo>
                    <a:pt x="30861" y="25432"/>
                    <a:pt x="21241" y="21431"/>
                    <a:pt x="14288" y="14383"/>
                  </a:cubicBezTo>
                  <a:lnTo>
                    <a:pt x="7144" y="7144"/>
                  </a:lnTo>
                  <a:lnTo>
                    <a:pt x="7144" y="102108"/>
                  </a:lnTo>
                  <a:cubicBezTo>
                    <a:pt x="7144" y="105156"/>
                    <a:pt x="8192" y="108204"/>
                    <a:pt x="10192" y="110585"/>
                  </a:cubicBezTo>
                  <a:cubicBezTo>
                    <a:pt x="12668" y="113443"/>
                    <a:pt x="16097" y="114871"/>
                    <a:pt x="19527" y="114871"/>
                  </a:cubicBezTo>
                  <a:cubicBezTo>
                    <a:pt x="21431" y="114871"/>
                    <a:pt x="23336" y="114395"/>
                    <a:pt x="25051" y="113538"/>
                  </a:cubicBezTo>
                  <a:lnTo>
                    <a:pt x="85916" y="83058"/>
                  </a:lnTo>
                  <a:lnTo>
                    <a:pt x="146781" y="113538"/>
                  </a:lnTo>
                  <a:cubicBezTo>
                    <a:pt x="150590" y="115443"/>
                    <a:pt x="155163" y="115253"/>
                    <a:pt x="158877" y="112967"/>
                  </a:cubicBezTo>
                  <a:cubicBezTo>
                    <a:pt x="162496" y="110680"/>
                    <a:pt x="164783" y="106680"/>
                    <a:pt x="164783" y="102394"/>
                  </a:cubicBezTo>
                  <a:lnTo>
                    <a:pt x="164783" y="7144"/>
                  </a:lnTo>
                  <a:lnTo>
                    <a:pt x="157544" y="14478"/>
                  </a:lnTo>
                  <a:cubicBezTo>
                    <a:pt x="150686" y="21431"/>
                    <a:pt x="141065" y="25432"/>
                    <a:pt x="131159" y="25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3" name="자유형: 도형 142"/>
            <p:cNvSpPr/>
            <p:nvPr/>
          </p:nvSpPr>
          <p:spPr>
            <a:xfrm>
              <a:off x="6256392" y="4975859"/>
              <a:ext cx="133350" cy="133350"/>
            </a:xfrm>
            <a:custGeom>
              <a:avLst/>
              <a:gdLst>
                <a:gd name="connsiteX0" fmla="*/ 67913 w 133350"/>
                <a:gd name="connsiteY0" fmla="*/ 7144 h 133350"/>
                <a:gd name="connsiteX1" fmla="*/ 7144 w 133350"/>
                <a:gd name="connsiteY1" fmla="*/ 67913 h 133350"/>
                <a:gd name="connsiteX2" fmla="*/ 67913 w 133350"/>
                <a:gd name="connsiteY2" fmla="*/ 128683 h 133350"/>
                <a:gd name="connsiteX3" fmla="*/ 128683 w 133350"/>
                <a:gd name="connsiteY3" fmla="*/ 67913 h 133350"/>
                <a:gd name="connsiteX4" fmla="*/ 67913 w 133350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67913" y="7144"/>
                  </a:moveTo>
                  <a:cubicBezTo>
                    <a:pt x="34386" y="7144"/>
                    <a:pt x="7144" y="34385"/>
                    <a:pt x="7144" y="67913"/>
                  </a:cubicBezTo>
                  <a:cubicBezTo>
                    <a:pt x="7144" y="101441"/>
                    <a:pt x="34386" y="128683"/>
                    <a:pt x="67913" y="128683"/>
                  </a:cubicBezTo>
                  <a:cubicBezTo>
                    <a:pt x="101441" y="128683"/>
                    <a:pt x="128683" y="101441"/>
                    <a:pt x="128683" y="67913"/>
                  </a:cubicBezTo>
                  <a:cubicBezTo>
                    <a:pt x="128683" y="34385"/>
                    <a:pt x="101346" y="7144"/>
                    <a:pt x="679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4" name="자유형: 도형 143"/>
            <p:cNvSpPr/>
            <p:nvPr/>
          </p:nvSpPr>
          <p:spPr>
            <a:xfrm>
              <a:off x="6158094" y="4884991"/>
              <a:ext cx="323850" cy="314325"/>
            </a:xfrm>
            <a:custGeom>
              <a:avLst/>
              <a:gdLst>
                <a:gd name="connsiteX0" fmla="*/ 323564 w 323850"/>
                <a:gd name="connsiteY0" fmla="*/ 153067 h 314325"/>
                <a:gd name="connsiteX1" fmla="*/ 303371 w 323850"/>
                <a:gd name="connsiteY1" fmla="*/ 114205 h 314325"/>
                <a:gd name="connsiteX2" fmla="*/ 296799 w 323850"/>
                <a:gd name="connsiteY2" fmla="*/ 70866 h 314325"/>
                <a:gd name="connsiteX3" fmla="*/ 290036 w 323850"/>
                <a:gd name="connsiteY3" fmla="*/ 61627 h 314325"/>
                <a:gd name="connsiteX4" fmla="*/ 250889 w 323850"/>
                <a:gd name="connsiteY4" fmla="*/ 42005 h 314325"/>
                <a:gd name="connsiteX5" fmla="*/ 220123 w 323850"/>
                <a:gd name="connsiteY5" fmla="*/ 10859 h 314325"/>
                <a:gd name="connsiteX6" fmla="*/ 211265 w 323850"/>
                <a:gd name="connsiteY6" fmla="*/ 7144 h 314325"/>
                <a:gd name="connsiteX7" fmla="*/ 209264 w 323850"/>
                <a:gd name="connsiteY7" fmla="*/ 7334 h 314325"/>
                <a:gd name="connsiteX8" fmla="*/ 166021 w 323850"/>
                <a:gd name="connsiteY8" fmla="*/ 14478 h 314325"/>
                <a:gd name="connsiteX9" fmla="*/ 122777 w 323850"/>
                <a:gd name="connsiteY9" fmla="*/ 7334 h 314325"/>
                <a:gd name="connsiteX10" fmla="*/ 120777 w 323850"/>
                <a:gd name="connsiteY10" fmla="*/ 7144 h 314325"/>
                <a:gd name="connsiteX11" fmla="*/ 111919 w 323850"/>
                <a:gd name="connsiteY11" fmla="*/ 10859 h 314325"/>
                <a:gd name="connsiteX12" fmla="*/ 81153 w 323850"/>
                <a:gd name="connsiteY12" fmla="*/ 42005 h 314325"/>
                <a:gd name="connsiteX13" fmla="*/ 42005 w 323850"/>
                <a:gd name="connsiteY13" fmla="*/ 61627 h 314325"/>
                <a:gd name="connsiteX14" fmla="*/ 35242 w 323850"/>
                <a:gd name="connsiteY14" fmla="*/ 70866 h 314325"/>
                <a:gd name="connsiteX15" fmla="*/ 28670 w 323850"/>
                <a:gd name="connsiteY15" fmla="*/ 114205 h 314325"/>
                <a:gd name="connsiteX16" fmla="*/ 8573 w 323850"/>
                <a:gd name="connsiteY16" fmla="*/ 153067 h 314325"/>
                <a:gd name="connsiteX17" fmla="*/ 8573 w 323850"/>
                <a:gd name="connsiteY17" fmla="*/ 164497 h 314325"/>
                <a:gd name="connsiteX18" fmla="*/ 28670 w 323850"/>
                <a:gd name="connsiteY18" fmla="*/ 203359 h 314325"/>
                <a:gd name="connsiteX19" fmla="*/ 35242 w 323850"/>
                <a:gd name="connsiteY19" fmla="*/ 246698 h 314325"/>
                <a:gd name="connsiteX20" fmla="*/ 42005 w 323850"/>
                <a:gd name="connsiteY20" fmla="*/ 255937 h 314325"/>
                <a:gd name="connsiteX21" fmla="*/ 81153 w 323850"/>
                <a:gd name="connsiteY21" fmla="*/ 275558 h 314325"/>
                <a:gd name="connsiteX22" fmla="*/ 111919 w 323850"/>
                <a:gd name="connsiteY22" fmla="*/ 306705 h 314325"/>
                <a:gd name="connsiteX23" fmla="*/ 120777 w 323850"/>
                <a:gd name="connsiteY23" fmla="*/ 310420 h 314325"/>
                <a:gd name="connsiteX24" fmla="*/ 122777 w 323850"/>
                <a:gd name="connsiteY24" fmla="*/ 310229 h 314325"/>
                <a:gd name="connsiteX25" fmla="*/ 166021 w 323850"/>
                <a:gd name="connsiteY25" fmla="*/ 303086 h 314325"/>
                <a:gd name="connsiteX26" fmla="*/ 209264 w 323850"/>
                <a:gd name="connsiteY26" fmla="*/ 310229 h 314325"/>
                <a:gd name="connsiteX27" fmla="*/ 211265 w 323850"/>
                <a:gd name="connsiteY27" fmla="*/ 310420 h 314325"/>
                <a:gd name="connsiteX28" fmla="*/ 220123 w 323850"/>
                <a:gd name="connsiteY28" fmla="*/ 306705 h 314325"/>
                <a:gd name="connsiteX29" fmla="*/ 250889 w 323850"/>
                <a:gd name="connsiteY29" fmla="*/ 275558 h 314325"/>
                <a:gd name="connsiteX30" fmla="*/ 290036 w 323850"/>
                <a:gd name="connsiteY30" fmla="*/ 255937 h 314325"/>
                <a:gd name="connsiteX31" fmla="*/ 296799 w 323850"/>
                <a:gd name="connsiteY31" fmla="*/ 246698 h 314325"/>
                <a:gd name="connsiteX32" fmla="*/ 303371 w 323850"/>
                <a:gd name="connsiteY32" fmla="*/ 203359 h 314325"/>
                <a:gd name="connsiteX33" fmla="*/ 323564 w 323850"/>
                <a:gd name="connsiteY33" fmla="*/ 164497 h 314325"/>
                <a:gd name="connsiteX34" fmla="*/ 323564 w 323850"/>
                <a:gd name="connsiteY34" fmla="*/ 153067 h 314325"/>
                <a:gd name="connsiteX35" fmla="*/ 166211 w 323850"/>
                <a:gd name="connsiteY35" fmla="*/ 244412 h 314325"/>
                <a:gd name="connsiteX36" fmla="*/ 80582 w 323850"/>
                <a:gd name="connsiteY36" fmla="*/ 158782 h 314325"/>
                <a:gd name="connsiteX37" fmla="*/ 166211 w 323850"/>
                <a:gd name="connsiteY37" fmla="*/ 73152 h 314325"/>
                <a:gd name="connsiteX38" fmla="*/ 251841 w 323850"/>
                <a:gd name="connsiteY38" fmla="*/ 158782 h 314325"/>
                <a:gd name="connsiteX39" fmla="*/ 166211 w 323850"/>
                <a:gd name="connsiteY39" fmla="*/ 24441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850" h="314325">
                  <a:moveTo>
                    <a:pt x="323564" y="153067"/>
                  </a:moveTo>
                  <a:lnTo>
                    <a:pt x="303371" y="114205"/>
                  </a:lnTo>
                  <a:lnTo>
                    <a:pt x="296799" y="70866"/>
                  </a:lnTo>
                  <a:cubicBezTo>
                    <a:pt x="296228" y="66866"/>
                    <a:pt x="293656" y="63437"/>
                    <a:pt x="290036" y="61627"/>
                  </a:cubicBezTo>
                  <a:lnTo>
                    <a:pt x="250889" y="42005"/>
                  </a:lnTo>
                  <a:lnTo>
                    <a:pt x="220123" y="10859"/>
                  </a:lnTo>
                  <a:cubicBezTo>
                    <a:pt x="217742" y="8477"/>
                    <a:pt x="214598" y="7144"/>
                    <a:pt x="211265" y="7144"/>
                  </a:cubicBezTo>
                  <a:cubicBezTo>
                    <a:pt x="210598" y="7144"/>
                    <a:pt x="209931" y="7239"/>
                    <a:pt x="209264" y="7334"/>
                  </a:cubicBezTo>
                  <a:lnTo>
                    <a:pt x="166021" y="14478"/>
                  </a:lnTo>
                  <a:lnTo>
                    <a:pt x="122777" y="7334"/>
                  </a:lnTo>
                  <a:cubicBezTo>
                    <a:pt x="122110" y="7239"/>
                    <a:pt x="121444" y="7144"/>
                    <a:pt x="120777" y="7144"/>
                  </a:cubicBezTo>
                  <a:cubicBezTo>
                    <a:pt x="117443" y="7144"/>
                    <a:pt x="114300" y="8477"/>
                    <a:pt x="111919" y="10859"/>
                  </a:cubicBezTo>
                  <a:lnTo>
                    <a:pt x="81153" y="42005"/>
                  </a:lnTo>
                  <a:lnTo>
                    <a:pt x="42005" y="61627"/>
                  </a:lnTo>
                  <a:cubicBezTo>
                    <a:pt x="38386" y="63437"/>
                    <a:pt x="35909" y="66866"/>
                    <a:pt x="35242" y="70866"/>
                  </a:cubicBezTo>
                  <a:lnTo>
                    <a:pt x="28670" y="114205"/>
                  </a:lnTo>
                  <a:lnTo>
                    <a:pt x="8573" y="153067"/>
                  </a:lnTo>
                  <a:cubicBezTo>
                    <a:pt x="6667" y="156686"/>
                    <a:pt x="6667" y="160877"/>
                    <a:pt x="8573" y="164497"/>
                  </a:cubicBezTo>
                  <a:lnTo>
                    <a:pt x="28670" y="203359"/>
                  </a:lnTo>
                  <a:lnTo>
                    <a:pt x="35242" y="246698"/>
                  </a:lnTo>
                  <a:cubicBezTo>
                    <a:pt x="35814" y="250698"/>
                    <a:pt x="38386" y="254127"/>
                    <a:pt x="42005" y="255937"/>
                  </a:cubicBezTo>
                  <a:lnTo>
                    <a:pt x="81153" y="275558"/>
                  </a:lnTo>
                  <a:lnTo>
                    <a:pt x="111919" y="306705"/>
                  </a:lnTo>
                  <a:cubicBezTo>
                    <a:pt x="114300" y="309086"/>
                    <a:pt x="117443" y="310420"/>
                    <a:pt x="120777" y="310420"/>
                  </a:cubicBezTo>
                  <a:cubicBezTo>
                    <a:pt x="121444" y="310420"/>
                    <a:pt x="122110" y="310325"/>
                    <a:pt x="122777" y="310229"/>
                  </a:cubicBezTo>
                  <a:lnTo>
                    <a:pt x="166021" y="303086"/>
                  </a:lnTo>
                  <a:lnTo>
                    <a:pt x="209264" y="310229"/>
                  </a:lnTo>
                  <a:cubicBezTo>
                    <a:pt x="209931" y="310325"/>
                    <a:pt x="210598" y="310420"/>
                    <a:pt x="211265" y="310420"/>
                  </a:cubicBezTo>
                  <a:cubicBezTo>
                    <a:pt x="214598" y="310420"/>
                    <a:pt x="217742" y="309086"/>
                    <a:pt x="220123" y="306705"/>
                  </a:cubicBezTo>
                  <a:lnTo>
                    <a:pt x="250889" y="275558"/>
                  </a:lnTo>
                  <a:lnTo>
                    <a:pt x="290036" y="255937"/>
                  </a:lnTo>
                  <a:cubicBezTo>
                    <a:pt x="293656" y="254127"/>
                    <a:pt x="296132" y="250698"/>
                    <a:pt x="296799" y="246698"/>
                  </a:cubicBezTo>
                  <a:lnTo>
                    <a:pt x="303371" y="203359"/>
                  </a:lnTo>
                  <a:lnTo>
                    <a:pt x="323564" y="164497"/>
                  </a:lnTo>
                  <a:cubicBezTo>
                    <a:pt x="325470" y="160973"/>
                    <a:pt x="325470" y="156686"/>
                    <a:pt x="323564" y="153067"/>
                  </a:cubicBezTo>
                  <a:close/>
                  <a:moveTo>
                    <a:pt x="166211" y="244412"/>
                  </a:moveTo>
                  <a:cubicBezTo>
                    <a:pt x="118968" y="244412"/>
                    <a:pt x="80582" y="206026"/>
                    <a:pt x="80582" y="158782"/>
                  </a:cubicBezTo>
                  <a:cubicBezTo>
                    <a:pt x="80582" y="111538"/>
                    <a:pt x="118968" y="73152"/>
                    <a:pt x="166211" y="73152"/>
                  </a:cubicBezTo>
                  <a:cubicBezTo>
                    <a:pt x="213455" y="73152"/>
                    <a:pt x="251841" y="111538"/>
                    <a:pt x="251841" y="158782"/>
                  </a:cubicBezTo>
                  <a:cubicBezTo>
                    <a:pt x="251841" y="206026"/>
                    <a:pt x="213360" y="244412"/>
                    <a:pt x="166211" y="244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46" name="자유형: 도형 145"/>
          <p:cNvSpPr/>
          <p:nvPr/>
        </p:nvSpPr>
        <p:spPr>
          <a:xfrm>
            <a:off x="3011038" y="4107519"/>
            <a:ext cx="390525" cy="39052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rgbClr val="7F7F7F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E558A0-E7CC-46C9-B84D-3278C84F87A8}"/>
              </a:ext>
            </a:extLst>
          </p:cNvPr>
          <p:cNvSpPr/>
          <p:nvPr/>
        </p:nvSpPr>
        <p:spPr>
          <a:xfrm>
            <a:off x="3704390" y="4013324"/>
            <a:ext cx="2081555" cy="4942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Manager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5F7220-A808-4BDD-A4C9-D72417E4D292}"/>
              </a:ext>
            </a:extLst>
          </p:cNvPr>
          <p:cNvSpPr/>
          <p:nvPr/>
        </p:nvSpPr>
        <p:spPr>
          <a:xfrm>
            <a:off x="5936414" y="4008112"/>
            <a:ext cx="2081555" cy="4942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Manager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8C842D-C95A-4EF9-85DB-6A6CA90A4879}"/>
              </a:ext>
            </a:extLst>
          </p:cNvPr>
          <p:cNvSpPr/>
          <p:nvPr/>
        </p:nvSpPr>
        <p:spPr>
          <a:xfrm>
            <a:off x="3704390" y="5702282"/>
            <a:ext cx="2081555" cy="4942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Users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868BE57-B056-4E5B-9B4B-94E66BDDCFBF}"/>
              </a:ext>
            </a:extLst>
          </p:cNvPr>
          <p:cNvSpPr/>
          <p:nvPr/>
        </p:nvSpPr>
        <p:spPr>
          <a:xfrm>
            <a:off x="5936414" y="5697070"/>
            <a:ext cx="2081555" cy="4942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ea typeface="나눔바른고딕OTF" panose="02020603020101020101" pitchFamily="18" charset="-127"/>
              </a:rPr>
              <a:t>Users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2B113E5-0E1B-42E9-9F55-AC6C492D50AD}"/>
              </a:ext>
            </a:extLst>
          </p:cNvPr>
          <p:cNvCxnSpPr>
            <a:stCxn id="117" idx="0"/>
            <a:endCxn id="42" idx="2"/>
          </p:cNvCxnSpPr>
          <p:nvPr/>
        </p:nvCxnSpPr>
        <p:spPr>
          <a:xfrm flipV="1">
            <a:off x="4745168" y="4507594"/>
            <a:ext cx="0" cy="350209"/>
          </a:xfrm>
          <a:prstGeom prst="straightConnector1">
            <a:avLst/>
          </a:prstGeom>
          <a:ln w="9525" cap="rnd">
            <a:solidFill>
              <a:srgbClr val="D3C9C5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757B310-4736-43BD-9FF0-4AAD6F456D1C}"/>
              </a:ext>
            </a:extLst>
          </p:cNvPr>
          <p:cNvCxnSpPr>
            <a:stCxn id="118" idx="0"/>
            <a:endCxn id="43" idx="2"/>
          </p:cNvCxnSpPr>
          <p:nvPr/>
        </p:nvCxnSpPr>
        <p:spPr>
          <a:xfrm flipV="1">
            <a:off x="6977192" y="4502382"/>
            <a:ext cx="0" cy="350209"/>
          </a:xfrm>
          <a:prstGeom prst="straightConnector1">
            <a:avLst/>
          </a:prstGeom>
          <a:ln w="9525" cap="rnd">
            <a:solidFill>
              <a:srgbClr val="D3C9C5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CAA93AB-5CA0-44F9-8B71-D32302F79D3D}"/>
              </a:ext>
            </a:extLst>
          </p:cNvPr>
          <p:cNvCxnSpPr/>
          <p:nvPr/>
        </p:nvCxnSpPr>
        <p:spPr>
          <a:xfrm flipV="1">
            <a:off x="4745168" y="5346861"/>
            <a:ext cx="0" cy="350209"/>
          </a:xfrm>
          <a:prstGeom prst="straightConnector1">
            <a:avLst/>
          </a:prstGeom>
          <a:ln w="9525" cap="rnd">
            <a:solidFill>
              <a:srgbClr val="D3C9C5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EA6B606-F22E-49D4-A0C6-7A9F887A5EAD}"/>
              </a:ext>
            </a:extLst>
          </p:cNvPr>
          <p:cNvCxnSpPr/>
          <p:nvPr/>
        </p:nvCxnSpPr>
        <p:spPr>
          <a:xfrm flipV="1">
            <a:off x="6977192" y="5346861"/>
            <a:ext cx="0" cy="350209"/>
          </a:xfrm>
          <a:prstGeom prst="straightConnector1">
            <a:avLst/>
          </a:prstGeom>
          <a:ln w="9525" cap="rnd">
            <a:solidFill>
              <a:srgbClr val="D3C9C5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880A529-51AF-4737-A630-8643C40968AA}"/>
              </a:ext>
            </a:extLst>
          </p:cNvPr>
          <p:cNvSpPr/>
          <p:nvPr/>
        </p:nvSpPr>
        <p:spPr>
          <a:xfrm>
            <a:off x="4686443" y="1594647"/>
            <a:ext cx="2811600" cy="4644148"/>
          </a:xfrm>
          <a:prstGeom prst="roundRect">
            <a:avLst>
              <a:gd name="adj" fmla="val 7633"/>
            </a:avLst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952EB1F-1827-4DC6-992A-CF51CBD214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18" y="1899101"/>
            <a:ext cx="1375384" cy="1359228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CED2001-BFA5-4E35-99EE-53A7A05C8C6F}"/>
              </a:ext>
            </a:extLst>
          </p:cNvPr>
          <p:cNvSpPr/>
          <p:nvPr/>
        </p:nvSpPr>
        <p:spPr>
          <a:xfrm>
            <a:off x="1354000" y="1575709"/>
            <a:ext cx="2811600" cy="4644148"/>
          </a:xfrm>
          <a:prstGeom prst="roundRect">
            <a:avLst>
              <a:gd name="adj" fmla="val 7633"/>
            </a:avLst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87EC35-CA76-404C-B45E-2EB36335C15F}"/>
              </a:ext>
            </a:extLst>
          </p:cNvPr>
          <p:cNvSpPr/>
          <p:nvPr/>
        </p:nvSpPr>
        <p:spPr>
          <a:xfrm>
            <a:off x="8018886" y="1594647"/>
            <a:ext cx="2811600" cy="4644148"/>
          </a:xfrm>
          <a:prstGeom prst="roundRect">
            <a:avLst>
              <a:gd name="adj" fmla="val 7633"/>
            </a:avLst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A43A5-AE6C-44DF-B2A8-DCA1FD79DA8E}"/>
              </a:ext>
            </a:extLst>
          </p:cNvPr>
          <p:cNvSpPr txBox="1"/>
          <p:nvPr/>
        </p:nvSpPr>
        <p:spPr>
          <a:xfrm>
            <a:off x="1277014" y="4092614"/>
            <a:ext cx="2964556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dirty="0"/>
              <a:t>hospital</a:t>
            </a:r>
          </a:p>
          <a:p>
            <a:pPr algn="ctr">
              <a:spcBef>
                <a:spcPts val="300"/>
              </a:spcBef>
            </a:pPr>
            <a:r>
              <a:rPr lang="en-US" altLang="ko-KR" sz="1400" dirty="0" err="1"/>
              <a:t>confirmed_by_region</a:t>
            </a:r>
            <a:endParaRPr lang="en-US" altLang="ko-KR" sz="1400" dirty="0"/>
          </a:p>
          <a:p>
            <a:pPr algn="ctr">
              <a:spcBef>
                <a:spcPts val="300"/>
              </a:spcBef>
            </a:pPr>
            <a:r>
              <a:rPr lang="en-US" altLang="ko-KR" sz="1400" dirty="0" err="1"/>
              <a:t>confirmed_case_identification</a:t>
            </a:r>
            <a:endParaRPr lang="en-US" altLang="ko-KR" sz="1400" dirty="0"/>
          </a:p>
          <a:p>
            <a:pPr algn="ctr">
              <a:spcBef>
                <a:spcPts val="300"/>
              </a:spcBef>
            </a:pPr>
            <a:r>
              <a:rPr lang="en-US" altLang="ko-KR" sz="1400" dirty="0" err="1"/>
              <a:t>vaccination_region</a:t>
            </a:r>
            <a:endParaRPr lang="en-US" altLang="ko-KR" sz="1400" dirty="0"/>
          </a:p>
          <a:p>
            <a:pPr algn="ctr">
              <a:spcBef>
                <a:spcPts val="300"/>
              </a:spcBef>
            </a:pPr>
            <a:r>
              <a:rPr lang="en-US" altLang="ko-KR" sz="1400" dirty="0" err="1"/>
              <a:t>vaccination_region_detail</a:t>
            </a:r>
            <a:endParaRPr lang="en-US" altLang="ko-KR" sz="1400" dirty="0"/>
          </a:p>
          <a:p>
            <a:pPr algn="ctr">
              <a:spcBef>
                <a:spcPts val="300"/>
              </a:spcBef>
            </a:pPr>
            <a:r>
              <a:rPr lang="en-US" altLang="ko-KR" sz="1400" dirty="0" err="1"/>
              <a:t>vaccination_status_ratio</a:t>
            </a:r>
            <a:endParaRPr lang="en-US" altLang="ko-KR" sz="1400" dirty="0"/>
          </a:p>
          <a:p>
            <a:pPr algn="ctr">
              <a:spcBef>
                <a:spcPts val="300"/>
              </a:spcBef>
            </a:pPr>
            <a:r>
              <a:rPr lang="en-US" altLang="ko-KR" sz="1400" dirty="0" err="1"/>
              <a:t>vaccination_status_y_n</a:t>
            </a:r>
            <a:endParaRPr lang="en-US" altLang="ko-KR" sz="1400" dirty="0"/>
          </a:p>
          <a:p>
            <a:pPr algn="ctr">
              <a:spcBef>
                <a:spcPts val="300"/>
              </a:spcBef>
            </a:pPr>
            <a:r>
              <a:rPr lang="en-US" altLang="ko-KR" sz="1400" dirty="0" err="1"/>
              <a:t>Vaccine_quantity</a:t>
            </a:r>
            <a:endParaRPr lang="en-US" altLang="ko-KR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E3D51B-B083-4883-B633-B19676210C3D}"/>
              </a:ext>
            </a:extLst>
          </p:cNvPr>
          <p:cNvSpPr/>
          <p:nvPr/>
        </p:nvSpPr>
        <p:spPr>
          <a:xfrm>
            <a:off x="1354660" y="3481155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5375E0"/>
                </a:solidFill>
                <a:latin typeface="+mj-lt"/>
              </a:rPr>
              <a:t>Government</a:t>
            </a:r>
            <a:endParaRPr lang="ko-KR" altLang="en-US" sz="2000" dirty="0">
              <a:solidFill>
                <a:srgbClr val="5375E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97126-4B93-404C-89F8-D937D396BA4D}"/>
              </a:ext>
            </a:extLst>
          </p:cNvPr>
          <p:cNvSpPr txBox="1"/>
          <p:nvPr/>
        </p:nvSpPr>
        <p:spPr>
          <a:xfrm>
            <a:off x="4684914" y="4520405"/>
            <a:ext cx="2817044" cy="1108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 err="1"/>
              <a:t>factory_information</a:t>
            </a:r>
            <a:endParaRPr lang="en-US" altLang="ko-KR" sz="1400" dirty="0"/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 </a:t>
            </a:r>
            <a:r>
              <a:rPr lang="en-US" altLang="ko-KR" sz="1400" dirty="0" err="1"/>
              <a:t>Vaccine_information</a:t>
            </a:r>
            <a:r>
              <a:rPr lang="en-US" altLang="ko-KR" sz="1400" dirty="0"/>
              <a:t> 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 err="1"/>
              <a:t>having_quantity</a:t>
            </a:r>
            <a:endParaRPr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71BE65-8A50-403E-BE0F-C91BEBC9B83C}"/>
              </a:ext>
            </a:extLst>
          </p:cNvPr>
          <p:cNvSpPr/>
          <p:nvPr/>
        </p:nvSpPr>
        <p:spPr>
          <a:xfrm>
            <a:off x="4688804" y="3481155"/>
            <a:ext cx="2810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5375E0"/>
                </a:solidFill>
                <a:latin typeface="+mj-lt"/>
              </a:rPr>
              <a:t>Pharmaceutical Company</a:t>
            </a:r>
            <a:endParaRPr lang="ko-KR" altLang="en-US" sz="2000" dirty="0">
              <a:solidFill>
                <a:srgbClr val="5375E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B2B41-73ED-45F9-844C-A72859352038}"/>
              </a:ext>
            </a:extLst>
          </p:cNvPr>
          <p:cNvSpPr txBox="1"/>
          <p:nvPr/>
        </p:nvSpPr>
        <p:spPr>
          <a:xfrm>
            <a:off x="8015656" y="4520405"/>
            <a:ext cx="2817044" cy="1108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 err="1"/>
              <a:t>corona_patient_information</a:t>
            </a:r>
            <a:endParaRPr lang="en-US" altLang="ko-KR" sz="1400" dirty="0"/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 err="1"/>
              <a:t>corona_test_people</a:t>
            </a:r>
            <a:endParaRPr lang="en-US" altLang="ko-KR" sz="1400" dirty="0"/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 err="1"/>
              <a:t>reservation_system</a:t>
            </a:r>
            <a:endParaRPr lang="en-US" altLang="ko-KR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130DB3-4DF0-4F8F-BED4-6FEFA48079F6}"/>
              </a:ext>
            </a:extLst>
          </p:cNvPr>
          <p:cNvSpPr/>
          <p:nvPr/>
        </p:nvSpPr>
        <p:spPr>
          <a:xfrm>
            <a:off x="8019546" y="3635043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5375E0"/>
                </a:solidFill>
                <a:latin typeface="+mj-lt"/>
              </a:rPr>
              <a:t>Hospital</a:t>
            </a:r>
            <a:endParaRPr lang="ko-KR" altLang="en-US" sz="2000" dirty="0">
              <a:solidFill>
                <a:srgbClr val="5375E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57E3B-F624-4973-86DB-95F78F0E64DE}"/>
              </a:ext>
            </a:extLst>
          </p:cNvPr>
          <p:cNvSpPr txBox="1"/>
          <p:nvPr/>
        </p:nvSpPr>
        <p:spPr>
          <a:xfrm>
            <a:off x="2679700" y="680200"/>
            <a:ext cx="683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Insert Your Title Here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845175-BE61-4F1D-B71A-E79D0C46F5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43" y="1962227"/>
            <a:ext cx="1195670" cy="12013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2582AE0-C77B-4557-9F53-E29B527597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56" y="1868632"/>
            <a:ext cx="1316928" cy="1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78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381577" y="3021330"/>
            <a:ext cx="4450444" cy="8248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ER Diagram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210300" y="2707005"/>
            <a:ext cx="3492498" cy="14344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88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02.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9293300" y="4516642"/>
            <a:ext cx="2429302" cy="2058964"/>
            <a:chOff x="1106075" y="2157392"/>
            <a:chExt cx="2429302" cy="205896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74960" y="2252892"/>
              <a:ext cx="1744425" cy="17399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47169" y="2349485"/>
              <a:ext cx="183710" cy="18293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55259" y="2157392"/>
              <a:ext cx="413414" cy="41167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97537" y="2973957"/>
              <a:ext cx="237840" cy="236841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6075" y="3310579"/>
              <a:ext cx="176312" cy="175571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77830" y="3979515"/>
              <a:ext cx="237840" cy="23684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42647" y="3722030"/>
              <a:ext cx="413414" cy="41167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9C4FD52-1809-4C45-BEA1-647C5DB34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80926"/>
              </p:ext>
            </p:extLst>
          </p:nvPr>
        </p:nvGraphicFramePr>
        <p:xfrm>
          <a:off x="100480" y="1625952"/>
          <a:ext cx="11955779" cy="596265"/>
        </p:xfrm>
        <a:graphic>
          <a:graphicData uri="http://schemas.openxmlformats.org/drawingml/2006/table">
            <a:tbl>
              <a:tblPr firstRow="1" bandRow="1"/>
              <a:tblGrid>
                <a:gridCol w="92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9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40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64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485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9626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Region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Population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First_Shot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Percentage_of_First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Second_Shot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Percentage_of_Second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Booster_Shot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Percentage_of_Booster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9A09F-A926-4946-B801-6CE17DE60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03419"/>
              </p:ext>
            </p:extLst>
          </p:nvPr>
        </p:nvGraphicFramePr>
        <p:xfrm>
          <a:off x="100480" y="3345312"/>
          <a:ext cx="11887198" cy="742188"/>
        </p:xfrm>
        <a:graphic>
          <a:graphicData uri="http://schemas.openxmlformats.org/drawingml/2006/table">
            <a:tbl>
              <a:tblPr firstRow="1" bandRow="1"/>
              <a:tblGrid>
                <a:gridCol w="934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1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59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6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388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3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693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0254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Region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Pfizer_First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Percentage_P_first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Pfizer_</a:t>
                      </a: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Second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Percentage_P_second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Moderna_</a:t>
                      </a: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First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Percentage_</a:t>
                      </a: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M_first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Moderna</a:t>
                      </a: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Second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Percentage_M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_second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43602C8-614B-414A-854D-BFF9FEB49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01327"/>
              </p:ext>
            </p:extLst>
          </p:nvPr>
        </p:nvGraphicFramePr>
        <p:xfrm>
          <a:off x="100480" y="5068543"/>
          <a:ext cx="11952940" cy="872490"/>
        </p:xfrm>
        <a:graphic>
          <a:graphicData uri="http://schemas.openxmlformats.org/drawingml/2006/table">
            <a:tbl>
              <a:tblPr firstRow="1" bandRow="1"/>
              <a:tblGrid>
                <a:gridCol w="93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8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5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4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192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519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7249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Region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Confirmed_Case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Foreign_Inflow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Dead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Recovering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Recovered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Quarantine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Quarantine_released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Distance_step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3782F759-A83A-4E2A-9B11-12C0CFBF75D1}"/>
              </a:ext>
            </a:extLst>
          </p:cNvPr>
          <p:cNvSpPr txBox="1"/>
          <p:nvPr/>
        </p:nvSpPr>
        <p:spPr>
          <a:xfrm>
            <a:off x="100480" y="4481361"/>
            <a:ext cx="4381500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Goverment_c</a:t>
            </a:r>
            <a:r>
              <a:rPr lang="EN-US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onfirmed_by_region</a:t>
            </a:r>
            <a:endParaRPr lang="EN-US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C4861-4214-4E2C-B551-A5BFF4D29318}"/>
              </a:ext>
            </a:extLst>
          </p:cNvPr>
          <p:cNvSpPr txBox="1"/>
          <p:nvPr/>
        </p:nvSpPr>
        <p:spPr>
          <a:xfrm>
            <a:off x="100480" y="2653586"/>
            <a:ext cx="5205046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Goverment_</a:t>
            </a:r>
            <a:r>
              <a:rPr lang="EN-US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vaccination_region_detail</a:t>
            </a:r>
            <a:endParaRPr lang="EN-US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F53B6B-1A30-4CF6-85B7-0560DDCB2DFD}"/>
              </a:ext>
            </a:extLst>
          </p:cNvPr>
          <p:cNvSpPr txBox="1"/>
          <p:nvPr/>
        </p:nvSpPr>
        <p:spPr>
          <a:xfrm>
            <a:off x="100480" y="961392"/>
            <a:ext cx="4736305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Goverment_v</a:t>
            </a:r>
            <a:r>
              <a:rPr lang="EN-US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accination_region</a:t>
            </a:r>
            <a:endParaRPr lang="EN-US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8DD6D51-9D7B-4DFD-A94B-313DC979F55F}"/>
              </a:ext>
            </a:extLst>
          </p:cNvPr>
          <p:cNvSpPr/>
          <p:nvPr/>
        </p:nvSpPr>
        <p:spPr>
          <a:xfrm>
            <a:off x="100479" y="5078526"/>
            <a:ext cx="926305" cy="872490"/>
          </a:xfrm>
          <a:prstGeom prst="rect">
            <a:avLst/>
          </a:prstGeom>
          <a:noFill/>
          <a:ln w="76200" cap="flat" cmpd="sng" algn="ctr">
            <a:solidFill>
              <a:srgbClr val="FFC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2400" b="0" i="0" u="none" strike="noStrike" kern="1200" cap="none" spc="0" normalizeH="0" baseline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2A62E3-5860-4FDC-8332-6CEE4CEF2033}"/>
              </a:ext>
            </a:extLst>
          </p:cNvPr>
          <p:cNvGrpSpPr/>
          <p:nvPr/>
        </p:nvGrpSpPr>
        <p:grpSpPr>
          <a:xfrm>
            <a:off x="100480" y="3306400"/>
            <a:ext cx="926305" cy="1772126"/>
            <a:chOff x="100480" y="3306400"/>
            <a:chExt cx="926305" cy="1772126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E2DB079E-9501-438B-B53F-4296CA780640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H="1">
              <a:off x="563632" y="4134186"/>
              <a:ext cx="1" cy="944340"/>
            </a:xfrm>
            <a:prstGeom prst="straightConnector1">
              <a:avLst/>
            </a:prstGeom>
            <a:ln w="38100">
              <a:solidFill>
                <a:srgbClr val="EF4D4D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FAB1B2B-6B62-4C38-9E8F-587F5E34B59A}"/>
                </a:ext>
              </a:extLst>
            </p:cNvPr>
            <p:cNvSpPr/>
            <p:nvPr/>
          </p:nvSpPr>
          <p:spPr>
            <a:xfrm>
              <a:off x="100480" y="3306400"/>
              <a:ext cx="926305" cy="827786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12BF48-0F66-480C-B608-A69C2882A82C}"/>
              </a:ext>
            </a:extLst>
          </p:cNvPr>
          <p:cNvGrpSpPr/>
          <p:nvPr/>
        </p:nvGrpSpPr>
        <p:grpSpPr>
          <a:xfrm>
            <a:off x="100480" y="1628380"/>
            <a:ext cx="926305" cy="1678020"/>
            <a:chOff x="100480" y="1628380"/>
            <a:chExt cx="926305" cy="1678020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2875050-D564-40F0-BAF1-DE88322BEC98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>
              <a:off x="563633" y="2222217"/>
              <a:ext cx="0" cy="1084183"/>
            </a:xfrm>
            <a:prstGeom prst="straightConnector1">
              <a:avLst/>
            </a:prstGeom>
            <a:ln w="38100">
              <a:solidFill>
                <a:srgbClr val="EF4D4D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A4C7166-44A7-47FA-B572-71E09F1CF15D}"/>
                </a:ext>
              </a:extLst>
            </p:cNvPr>
            <p:cNvSpPr/>
            <p:nvPr/>
          </p:nvSpPr>
          <p:spPr>
            <a:xfrm>
              <a:off x="100480" y="1628380"/>
              <a:ext cx="926305" cy="593837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E7E369C-1746-49A7-8C9F-D4B3B4AAD839}"/>
              </a:ext>
            </a:extLst>
          </p:cNvPr>
          <p:cNvSpPr txBox="1"/>
          <p:nvPr/>
        </p:nvSpPr>
        <p:spPr>
          <a:xfrm>
            <a:off x="-125186" y="269245"/>
            <a:ext cx="124423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dirty="0">
                <a:solidFill>
                  <a:srgbClr val="5375E0"/>
                </a:solidFill>
                <a:latin typeface="+mj-lt"/>
                <a:ea typeface="+mn-ea"/>
                <a:cs typeface="Arial"/>
              </a:rPr>
              <a:t>Data Table Schema</a:t>
            </a:r>
            <a:endParaRPr lang="ko-KR" altLang="en-US" sz="3000" dirty="0">
              <a:solidFill>
                <a:srgbClr val="5375E0"/>
              </a:solidFill>
              <a:latin typeface="+mj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4371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33822"/>
              </p:ext>
            </p:extLst>
          </p:nvPr>
        </p:nvGraphicFramePr>
        <p:xfrm>
          <a:off x="100480" y="678941"/>
          <a:ext cx="8366864" cy="400812"/>
        </p:xfrm>
        <a:graphic>
          <a:graphicData uri="http://schemas.openxmlformats.org/drawingml/2006/table">
            <a:tbl>
              <a:tblPr firstRow="1" bandRow="1"/>
              <a:tblGrid>
                <a:gridCol w="1385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7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8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Hospital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1" i="0" u="sng" strike="noStrike" dirty="0" err="1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P</a:t>
                      </a:r>
                      <a:r>
                        <a:rPr lang="EN-US" sz="1400" b="1" i="0" u="sng" strike="noStrike" dirty="0" err="1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at_num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latin typeface="+mj-lt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at_name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S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sn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j-lt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Address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P_Number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87139"/>
              </p:ext>
            </p:extLst>
          </p:nvPr>
        </p:nvGraphicFramePr>
        <p:xfrm>
          <a:off x="100478" y="1826787"/>
          <a:ext cx="11616931" cy="400812"/>
        </p:xfrm>
        <a:graphic>
          <a:graphicData uri="http://schemas.openxmlformats.org/drawingml/2006/table">
            <a:tbl>
              <a:tblPr firstRow="1" bandRow="1"/>
              <a:tblGrid>
                <a:gridCol w="1120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0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094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05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64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Number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City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1" i="0" u="sng" strike="noStrike" kern="1200" cap="none" spc="0" normalizeH="0" baseline="0" dirty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함초롬바탕"/>
                          <a:cs typeface="함초롬바탕"/>
                        </a:rPr>
                        <a:t>Institution</a:t>
                      </a:r>
                      <a:endParaRPr kumimoji="0" lang="en-US" altLang="ko-KR" sz="1400" b="1" i="0" u="sng" strike="noStrike" kern="1200" cap="none" spc="0" normalizeH="0" baseline="0" dirty="0">
                        <a:solidFill>
                          <a:srgbClr val="000000"/>
                        </a:solidFill>
                        <a:latin typeface="+mj-lt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Address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P_Number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Number_of_Corona_patient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Capacity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052326"/>
              </p:ext>
            </p:extLst>
          </p:nvPr>
        </p:nvGraphicFramePr>
        <p:xfrm>
          <a:off x="100479" y="2805869"/>
          <a:ext cx="11831545" cy="400812"/>
        </p:xfrm>
        <a:graphic>
          <a:graphicData uri="http://schemas.openxmlformats.org/drawingml/2006/table">
            <a:tbl>
              <a:tblPr firstRow="1" bandRow="1"/>
              <a:tblGrid>
                <a:gridCol w="1092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1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3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50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84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8147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1" i="0" u="sng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Pat_num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Pat_name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Register_date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Discharg_date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Pat_ssn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+mj-lt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Date_of_death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Pat_phone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Pat_address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side_effect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477364"/>
              </p:ext>
            </p:extLst>
          </p:nvPr>
        </p:nvGraphicFramePr>
        <p:xfrm>
          <a:off x="100479" y="3844847"/>
          <a:ext cx="11258067" cy="400812"/>
        </p:xfrm>
        <a:graphic>
          <a:graphicData uri="http://schemas.openxmlformats.org/drawingml/2006/table">
            <a:tbl>
              <a:tblPr firstRow="1" bandRow="1"/>
              <a:tblGrid>
                <a:gridCol w="147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617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986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Cotest_name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Cotest_sex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Test_date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Confirmation_Y_N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Cotest_ssn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latin typeface="+mj-lt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Cotest_phone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Cotest_address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0478" y="192126"/>
            <a:ext cx="5561030" cy="42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sz="1600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Goverment_c</a:t>
            </a:r>
            <a:r>
              <a:rPr lang="EN-US" sz="1600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onfirmed_case_identification</a:t>
            </a:r>
            <a:endParaRPr lang="EN-US" sz="1600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471" y="1348779"/>
            <a:ext cx="3038475" cy="42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sz="1600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Goverment_h</a:t>
            </a:r>
            <a:r>
              <a:rPr lang="EN-US" sz="1600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ospital</a:t>
            </a:r>
            <a:endParaRPr lang="EN-US" sz="1600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71" y="3347644"/>
            <a:ext cx="3977723" cy="42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sz="1600" b="0" i="0" u="none" strike="noStrike">
                <a:solidFill>
                  <a:srgbClr val="000000"/>
                </a:solidFill>
                <a:latin typeface="+mj-lt"/>
                <a:ea typeface="함초롬바탕"/>
              </a:rPr>
              <a:t>Hospital_c</a:t>
            </a:r>
            <a:r>
              <a:rPr lang="EN-US" sz="1600" b="0" i="0" u="none" strike="noStrike">
                <a:solidFill>
                  <a:srgbClr val="000000"/>
                </a:solidFill>
                <a:latin typeface="+mj-lt"/>
                <a:ea typeface="함초롬바탕"/>
              </a:rPr>
              <a:t>orona_test_people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71" y="2328494"/>
            <a:ext cx="4752870" cy="42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sz="1600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Hospital_c</a:t>
            </a:r>
            <a:r>
              <a:rPr lang="EN-US" sz="1600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orona_patient_information</a:t>
            </a:r>
            <a:endParaRPr lang="EN-US" sz="1600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C59A3C-24D9-4890-9DC5-319D28A2C427}"/>
              </a:ext>
            </a:extLst>
          </p:cNvPr>
          <p:cNvGrpSpPr/>
          <p:nvPr/>
        </p:nvGrpSpPr>
        <p:grpSpPr>
          <a:xfrm>
            <a:off x="4392444" y="689329"/>
            <a:ext cx="3611193" cy="3583446"/>
            <a:chOff x="4392444" y="689329"/>
            <a:chExt cx="3611193" cy="3583446"/>
          </a:xfrm>
        </p:grpSpPr>
        <p:sp>
          <p:nvSpPr>
            <p:cNvPr id="27" name="직사각형 26"/>
            <p:cNvSpPr/>
            <p:nvPr/>
          </p:nvSpPr>
          <p:spPr>
            <a:xfrm>
              <a:off x="6538777" y="3848380"/>
              <a:ext cx="1464860" cy="424395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  <p:cxnSp>
          <p:nvCxnSpPr>
            <p:cNvPr id="30" name="연결선: 꺾임 29"/>
            <p:cNvCxnSpPr>
              <a:cxnSpLocks/>
              <a:stCxn id="33" idx="2"/>
              <a:endCxn id="27" idx="0"/>
            </p:cNvCxnSpPr>
            <p:nvPr/>
          </p:nvCxnSpPr>
          <p:spPr>
            <a:xfrm rot="16200000" flipH="1">
              <a:off x="4693719" y="1270891"/>
              <a:ext cx="2736323" cy="241865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EF4D4D">
                  <a:alpha val="100000"/>
                </a:srgbClr>
              </a:solidFill>
              <a:prstDash val="solid"/>
              <a:round/>
              <a:tailEnd type="arrow"/>
            </a:ln>
          </p:spPr>
        </p:cxnSp>
        <p:sp>
          <p:nvSpPr>
            <p:cNvPr id="33" name="직사각형 32"/>
            <p:cNvSpPr/>
            <p:nvPr/>
          </p:nvSpPr>
          <p:spPr>
            <a:xfrm>
              <a:off x="4392444" y="689329"/>
              <a:ext cx="920219" cy="422728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1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5CE67E-109D-4DE5-B1EF-1AEAD1B4FDC4}"/>
              </a:ext>
            </a:extLst>
          </p:cNvPr>
          <p:cNvGrpSpPr/>
          <p:nvPr/>
        </p:nvGrpSpPr>
        <p:grpSpPr>
          <a:xfrm>
            <a:off x="100480" y="678941"/>
            <a:ext cx="4464901" cy="1550571"/>
            <a:chOff x="100480" y="678941"/>
            <a:chExt cx="4464901" cy="1550571"/>
          </a:xfrm>
        </p:grpSpPr>
        <p:sp>
          <p:nvSpPr>
            <p:cNvPr id="29" name="직사각형 28"/>
            <p:cNvSpPr/>
            <p:nvPr/>
          </p:nvSpPr>
          <p:spPr>
            <a:xfrm>
              <a:off x="2311034" y="1845111"/>
              <a:ext cx="2254347" cy="384401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  <p:cxnSp>
          <p:nvCxnSpPr>
            <p:cNvPr id="31" name="연결선: 꺾임 30"/>
            <p:cNvCxnSpPr>
              <a:cxnSpLocks/>
              <a:stCxn id="34" idx="2"/>
              <a:endCxn id="29" idx="0"/>
            </p:cNvCxnSpPr>
            <p:nvPr/>
          </p:nvCxnSpPr>
          <p:spPr>
            <a:xfrm rot="16200000" flipH="1">
              <a:off x="1757641" y="164544"/>
              <a:ext cx="725670" cy="2635463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rgbClr val="EF4D4D"/>
              </a:solidFill>
              <a:prstDash val="solid"/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100480" y="678941"/>
              <a:ext cx="1404529" cy="440500"/>
            </a:xfrm>
            <a:prstGeom prst="rect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sz="140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213069"/>
              </p:ext>
            </p:extLst>
          </p:nvPr>
        </p:nvGraphicFramePr>
        <p:xfrm>
          <a:off x="100478" y="4878393"/>
          <a:ext cx="11517629" cy="400812"/>
        </p:xfrm>
        <a:graphic>
          <a:graphicData uri="http://schemas.openxmlformats.org/drawingml/2006/table">
            <a:tbl>
              <a:tblPr firstRow="1" bandRow="1"/>
              <a:tblGrid>
                <a:gridCol w="186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3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7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5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5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681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Myself_or_Agent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Client_name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Reservation_date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Client_ssn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latin typeface="+mj-lt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client_age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Vaccine_type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Client_phone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902457"/>
              </p:ext>
            </p:extLst>
          </p:nvPr>
        </p:nvGraphicFramePr>
        <p:xfrm>
          <a:off x="105842" y="5966945"/>
          <a:ext cx="11668121" cy="400812"/>
        </p:xfrm>
        <a:graphic>
          <a:graphicData uri="http://schemas.openxmlformats.org/drawingml/2006/table">
            <a:tbl>
              <a:tblPr firstRow="1" bandRow="1"/>
              <a:tblGrid>
                <a:gridCol w="1496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5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81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9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16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881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845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people_name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함초롬바탕"/>
                          <a:cs typeface="+mn-cs"/>
                        </a:rPr>
                        <a:t>S</a:t>
                      </a:r>
                      <a:r>
                        <a:rPr kumimoji="0" lang="EN-US" altLang="ko-KR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함초롬바탕"/>
                          <a:cs typeface="+mn-cs"/>
                        </a:rPr>
                        <a:t>sn</a:t>
                      </a:r>
                      <a:endParaRPr lang="en-US" altLang="ko-KR" sz="1400" b="0" i="0" u="sng" strike="noStrike" dirty="0">
                        <a:solidFill>
                          <a:srgbClr val="000000"/>
                        </a:solidFill>
                        <a:latin typeface="+mj-lt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Sex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Address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Vaccine_Name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First_shot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Second_shot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2weeks_after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Booster_Shot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00478" y="5502868"/>
            <a:ext cx="6096000" cy="42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sz="1600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Goverment_</a:t>
            </a:r>
            <a:r>
              <a:rPr lang="EN-US" sz="1600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vaccination_status_y_n</a:t>
            </a:r>
            <a:endParaRPr lang="EN-US" sz="1600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478" y="4380588"/>
            <a:ext cx="6096000" cy="42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sz="1600" b="1" i="0" u="none" strike="noStrike">
                <a:solidFill>
                  <a:srgbClr val="000000"/>
                </a:solidFill>
                <a:latin typeface="+mj-lt"/>
                <a:ea typeface="함초롬바탕"/>
              </a:rPr>
              <a:t>Hospital_</a:t>
            </a:r>
            <a:r>
              <a:rPr lang="EN-US" sz="1600" b="1" i="0" u="none" strike="noStrike">
                <a:solidFill>
                  <a:srgbClr val="000000"/>
                </a:solidFill>
                <a:latin typeface="+mj-lt"/>
                <a:ea typeface="함초롬바탕"/>
              </a:rPr>
              <a:t>reservation_system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E4393C-8A6A-45BC-932D-0BB376D82083}"/>
              </a:ext>
            </a:extLst>
          </p:cNvPr>
          <p:cNvGrpSpPr/>
          <p:nvPr/>
        </p:nvGrpSpPr>
        <p:grpSpPr>
          <a:xfrm>
            <a:off x="1964268" y="4894489"/>
            <a:ext cx="4699046" cy="1512949"/>
            <a:chOff x="1964268" y="4894489"/>
            <a:chExt cx="4699046" cy="1512949"/>
          </a:xfrm>
        </p:grpSpPr>
        <p:sp>
          <p:nvSpPr>
            <p:cNvPr id="59" name="직사각형 58"/>
            <p:cNvSpPr/>
            <p:nvPr/>
          </p:nvSpPr>
          <p:spPr>
            <a:xfrm>
              <a:off x="5270283" y="4894489"/>
              <a:ext cx="1393031" cy="424611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  <p:cxnSp>
          <p:nvCxnSpPr>
            <p:cNvPr id="57" name="연결선: 꺾임 56"/>
            <p:cNvCxnSpPr>
              <a:cxnSpLocks/>
              <a:stCxn id="59" idx="2"/>
              <a:endCxn id="61" idx="2"/>
            </p:cNvCxnSpPr>
            <p:nvPr/>
          </p:nvCxnSpPr>
          <p:spPr>
            <a:xfrm rot="5400000">
              <a:off x="3421364" y="3862003"/>
              <a:ext cx="1088339" cy="4002532"/>
            </a:xfrm>
            <a:prstGeom prst="bentConnector3">
              <a:avLst>
                <a:gd name="adj1" fmla="val 121004"/>
              </a:avLst>
            </a:prstGeom>
            <a:noFill/>
            <a:ln w="38100" cap="rnd" cmpd="sng" algn="ctr">
              <a:solidFill>
                <a:srgbClr val="EF4D4D">
                  <a:alpha val="100000"/>
                </a:srgbClr>
              </a:solidFill>
              <a:prstDash val="solid"/>
              <a:round/>
              <a:tailEnd type="arrow"/>
            </a:ln>
          </p:spPr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71787E-9AD5-4392-8625-4BFA67174578}"/>
              </a:ext>
            </a:extLst>
          </p:cNvPr>
          <p:cNvGrpSpPr/>
          <p:nvPr/>
        </p:nvGrpSpPr>
        <p:grpSpPr>
          <a:xfrm>
            <a:off x="5203411" y="2817391"/>
            <a:ext cx="2067796" cy="1030988"/>
            <a:chOff x="5203411" y="2817391"/>
            <a:chExt cx="2067796" cy="1030988"/>
          </a:xfrm>
        </p:grpSpPr>
        <p:sp>
          <p:nvSpPr>
            <p:cNvPr id="32" name="직사각형 31"/>
            <p:cNvSpPr/>
            <p:nvPr/>
          </p:nvSpPr>
          <p:spPr>
            <a:xfrm>
              <a:off x="5203411" y="2817391"/>
              <a:ext cx="1046853" cy="417242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  <p:cxnSp>
          <p:nvCxnSpPr>
            <p:cNvPr id="28" name="연결선: 꺾임 27"/>
            <p:cNvCxnSpPr>
              <a:cxnSpLocks/>
              <a:stCxn id="32" idx="2"/>
              <a:endCxn id="27" idx="0"/>
            </p:cNvCxnSpPr>
            <p:nvPr/>
          </p:nvCxnSpPr>
          <p:spPr>
            <a:xfrm rot="16200000" flipH="1">
              <a:off x="6192149" y="2769321"/>
              <a:ext cx="613747" cy="1544369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EF4D4D">
                  <a:alpha val="100000"/>
                </a:srgbClr>
              </a:solidFill>
              <a:prstDash val="solid"/>
              <a:round/>
              <a:tailEnd type="arrow"/>
            </a:ln>
          </p:spPr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9C31DF-A651-418A-8FCE-946FCBF97C2A}"/>
              </a:ext>
            </a:extLst>
          </p:cNvPr>
          <p:cNvGrpSpPr/>
          <p:nvPr/>
        </p:nvGrpSpPr>
        <p:grpSpPr>
          <a:xfrm>
            <a:off x="1574708" y="3233034"/>
            <a:ext cx="4431901" cy="3174405"/>
            <a:chOff x="1574708" y="3233034"/>
            <a:chExt cx="4431901" cy="3174405"/>
          </a:xfrm>
        </p:grpSpPr>
        <p:sp>
          <p:nvSpPr>
            <p:cNvPr id="61" name="직사각형 60"/>
            <p:cNvSpPr/>
            <p:nvPr/>
          </p:nvSpPr>
          <p:spPr>
            <a:xfrm>
              <a:off x="1574708" y="5958217"/>
              <a:ext cx="779117" cy="449222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  <p:cxnSp>
          <p:nvCxnSpPr>
            <p:cNvPr id="116" name="연결선: 꺾임 115"/>
            <p:cNvCxnSpPr>
              <a:cxnSpLocks/>
            </p:cNvCxnSpPr>
            <p:nvPr/>
          </p:nvCxnSpPr>
          <p:spPr>
            <a:xfrm rot="5400000">
              <a:off x="2525672" y="2444682"/>
              <a:ext cx="2692585" cy="4269289"/>
            </a:xfrm>
            <a:prstGeom prst="bentConnector3">
              <a:avLst>
                <a:gd name="adj1" fmla="val 39171"/>
              </a:avLst>
            </a:prstGeom>
            <a:ln w="38100" cap="rnd">
              <a:solidFill>
                <a:srgbClr val="FF0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B59482-8D3F-4C21-A512-CF80BAF3BE99}"/>
              </a:ext>
            </a:extLst>
          </p:cNvPr>
          <p:cNvGrpSpPr/>
          <p:nvPr/>
        </p:nvGrpSpPr>
        <p:grpSpPr>
          <a:xfrm>
            <a:off x="106419" y="660092"/>
            <a:ext cx="2775632" cy="2590135"/>
            <a:chOff x="106419" y="679548"/>
            <a:chExt cx="2775632" cy="2590135"/>
          </a:xfrm>
        </p:grpSpPr>
        <p:sp>
          <p:nvSpPr>
            <p:cNvPr id="117" name="직사각형 33"/>
            <p:cNvSpPr/>
            <p:nvPr/>
          </p:nvSpPr>
          <p:spPr>
            <a:xfrm>
              <a:off x="1477522" y="679548"/>
              <a:ext cx="1404529" cy="442614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1400" b="0" i="0" u="none" strike="noStrike" kern="1200" cap="none" spc="0" normalizeH="0" baseline="0">
                <a:solidFill>
                  <a:srgbClr val="FFFFFF"/>
                </a:solidFill>
                <a:latin typeface="Poppins SemiBold"/>
              </a:endParaRPr>
            </a:p>
          </p:txBody>
        </p:sp>
        <p:sp>
          <p:nvSpPr>
            <p:cNvPr id="118" name="직사각형 33"/>
            <p:cNvSpPr/>
            <p:nvPr/>
          </p:nvSpPr>
          <p:spPr>
            <a:xfrm>
              <a:off x="106419" y="2827069"/>
              <a:ext cx="1077957" cy="442614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1400" b="0" i="0" u="none" strike="noStrike" kern="1200" cap="none" spc="0" normalizeH="0" baseline="0">
                <a:solidFill>
                  <a:srgbClr val="FFFFFF"/>
                </a:solidFill>
                <a:latin typeface="Poppins SemiBold"/>
              </a:endParaRPr>
            </a:p>
          </p:txBody>
        </p:sp>
        <p:cxnSp>
          <p:nvCxnSpPr>
            <p:cNvPr id="119" name="연결선: 꺾임 30"/>
            <p:cNvCxnSpPr>
              <a:stCxn id="117" idx="2"/>
              <a:endCxn id="118" idx="0"/>
            </p:cNvCxnSpPr>
            <p:nvPr/>
          </p:nvCxnSpPr>
          <p:spPr>
            <a:xfrm rot="5400000">
              <a:off x="560140" y="1207421"/>
              <a:ext cx="1704907" cy="1534389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EF4D4D">
                  <a:alpha val="100000"/>
                </a:srgbClr>
              </a:solidFill>
              <a:prstDash val="solid"/>
              <a:round/>
              <a:tailEnd type="arrow"/>
            </a:ln>
          </p:spPr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03550"/>
              </p:ext>
            </p:extLst>
          </p:nvPr>
        </p:nvGraphicFramePr>
        <p:xfrm>
          <a:off x="154642" y="2157760"/>
          <a:ext cx="11122958" cy="604522"/>
        </p:xfrm>
        <a:graphic>
          <a:graphicData uri="http://schemas.openxmlformats.org/drawingml/2006/table">
            <a:tbl>
              <a:tblPr firstRow="1" bandRow="1"/>
              <a:tblGrid>
                <a:gridCol w="1491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0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452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Lot_number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Production_date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Expiration_date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함초롬바탕"/>
                          <a:cs typeface="함초롬바탕"/>
                        </a:rPr>
                        <a:t>Production_manager_name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Number_of_vaccine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54642" y="1516049"/>
            <a:ext cx="6096000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Company_</a:t>
            </a:r>
            <a:r>
              <a:rPr lang="EN-US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vaccine_information</a:t>
            </a:r>
            <a:endParaRPr lang="EN-US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75605"/>
              </p:ext>
            </p:extLst>
          </p:nvPr>
        </p:nvGraphicFramePr>
        <p:xfrm>
          <a:off x="154642" y="3713002"/>
          <a:ext cx="11795311" cy="614666"/>
        </p:xfrm>
        <a:graphic>
          <a:graphicData uri="http://schemas.openxmlformats.org/drawingml/2006/table">
            <a:tbl>
              <a:tblPr firstRow="1" bandRow="1"/>
              <a:tblGrid>
                <a:gridCol w="2489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7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9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33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4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함초롬바탕"/>
                          <a:cs typeface="함초롬바탕"/>
                        </a:rPr>
                        <a:t>Production_manager</a:t>
                      </a:r>
                      <a:endParaRPr kumimoji="0" lang="en-US" altLang="ko-KR" sz="14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Production_plant_name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Plant_address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Plant_num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Today_sold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Today_make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나눔바른고딕OTF UltraLight" panose="00000300000000000000" pitchFamily="50" charset="-127"/>
                          <a:ea typeface="함초롬바탕"/>
                        </a:rPr>
                        <a:t>Future_production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나눔바른고딕OTF UltraLight" panose="00000300000000000000" pitchFamily="50" charset="-127"/>
                        <a:ea typeface="함초롬바탕"/>
                      </a:endParaRP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54642" y="3124356"/>
            <a:ext cx="6096000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ko-KR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Company_</a:t>
            </a:r>
            <a:r>
              <a:rPr lang="EN-US" b="0" i="0" u="none" strike="noStrike" dirty="0" err="1">
                <a:solidFill>
                  <a:srgbClr val="000000"/>
                </a:solidFill>
                <a:latin typeface="+mj-lt"/>
                <a:ea typeface="함초롬바탕"/>
              </a:rPr>
              <a:t>factory_information</a:t>
            </a:r>
            <a:endParaRPr lang="EN-US" b="0" i="0" u="none" strike="noStrike" dirty="0">
              <a:solidFill>
                <a:srgbClr val="000000"/>
              </a:solidFill>
              <a:latin typeface="+mj-lt"/>
              <a:ea typeface="함초롬바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9DF1EE-21EC-4AF0-85F5-3F8DF6FD57B3}"/>
              </a:ext>
            </a:extLst>
          </p:cNvPr>
          <p:cNvGrpSpPr/>
          <p:nvPr/>
        </p:nvGrpSpPr>
        <p:grpSpPr>
          <a:xfrm>
            <a:off x="152399" y="2157760"/>
            <a:ext cx="8737367" cy="2159765"/>
            <a:chOff x="152399" y="2157760"/>
            <a:chExt cx="8737367" cy="2159765"/>
          </a:xfrm>
        </p:grpSpPr>
        <p:cxnSp>
          <p:nvCxnSpPr>
            <p:cNvPr id="46" name="연결선: 꺾임 45"/>
            <p:cNvCxnSpPr>
              <a:cxnSpLocks/>
              <a:stCxn id="48" idx="2"/>
              <a:endCxn id="50" idx="0"/>
            </p:cNvCxnSpPr>
            <p:nvPr/>
          </p:nvCxnSpPr>
          <p:spPr>
            <a:xfrm rot="5400000">
              <a:off x="3867824" y="307578"/>
              <a:ext cx="940577" cy="5870272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EF4D4D">
                  <a:alpha val="100000"/>
                </a:srgbClr>
              </a:solidFill>
              <a:prstDash val="solid"/>
              <a:round/>
              <a:tailEnd type="arrow"/>
            </a:ln>
          </p:spPr>
        </p:cxnSp>
        <p:sp>
          <p:nvSpPr>
            <p:cNvPr id="48" name="직사각형 47"/>
            <p:cNvSpPr/>
            <p:nvPr/>
          </p:nvSpPr>
          <p:spPr>
            <a:xfrm>
              <a:off x="5656729" y="2157760"/>
              <a:ext cx="3233037" cy="614666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52399" y="3713003"/>
              <a:ext cx="2501153" cy="604522"/>
            </a:xfrm>
            <a:prstGeom prst="rect">
              <a:avLst/>
            </a:prstGeom>
            <a:noFill/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2400" b="0" i="0" u="none" strike="noStrike" kern="1200" cap="none" spc="0" normalizeH="0" baseline="0">
                <a:solidFill>
                  <a:srgbClr val="FFFFFF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375E0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9525" cap="rnd">
          <a:solidFill>
            <a:srgbClr val="D3C9C5"/>
          </a:solidFill>
          <a:prstDash val="dash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816</Words>
  <Application>Microsoft Office PowerPoint</Application>
  <PresentationFormat>와이드스크린</PresentationFormat>
  <Paragraphs>348</Paragraphs>
  <Slides>31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Wingdings</vt:lpstr>
      <vt:lpstr>나눔바른고딕OTF UltraLight</vt:lpstr>
      <vt:lpstr>맑은 고딕</vt:lpstr>
      <vt:lpstr>나눔바른고딕OTF</vt:lpstr>
      <vt:lpstr>Poppins Light</vt:lpstr>
      <vt:lpstr>나눔고딕</vt:lpstr>
      <vt:lpstr>Poppins SemiBold</vt:lpstr>
      <vt:lpstr>이사만루체 OTF Light</vt:lpstr>
      <vt:lpstr>Arial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배승호</cp:lastModifiedBy>
  <cp:revision>547</cp:revision>
  <dcterms:created xsi:type="dcterms:W3CDTF">2019-04-06T05:20:47Z</dcterms:created>
  <dcterms:modified xsi:type="dcterms:W3CDTF">2021-12-01T14:15:57Z</dcterms:modified>
  <cp:version/>
</cp:coreProperties>
</file>